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1" r:id="rId5"/>
    <p:sldMasterId id="2147483674" r:id="rId6"/>
    <p:sldMasterId id="2147483687" r:id="rId7"/>
  </p:sldMasterIdLst>
  <p:sldIdLst>
    <p:sldId id="256" r:id="rId8"/>
    <p:sldId id="257" r:id="rId9"/>
    <p:sldId id="260" r:id="rId10"/>
    <p:sldId id="258" r:id="rId11"/>
    <p:sldId id="259" r:id="rId12"/>
    <p:sldId id="261" r:id="rId13"/>
    <p:sldId id="262" r:id="rId14"/>
    <p:sldId id="263"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BDC83E-1016-41A6-992E-BFBDEFE0DF5B}" v="2" dt="2020-10-23T09:38:34.776"/>
    <p1510:client id="{E819A8EB-5A21-4CD6-BCBA-3D01996EDD50}" v="1" dt="2020-10-25T10:37:09.6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microsoft.com/office/2016/11/relationships/changesInfo" Target="changesInfos/changesInfo1.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may Jagtap" userId="S::tanmay.jagtap@mescoeorg.onmicrosoft.com::39f35ecf-81bd-45a6-a74f-0c9183a81947" providerId="AD" clId="Web-{22BDC83E-1016-41A6-992E-BFBDEFE0DF5B}"/>
    <pc:docChg chg="sldOrd">
      <pc:chgData name="Tanmay Jagtap" userId="S::tanmay.jagtap@mescoeorg.onmicrosoft.com::39f35ecf-81bd-45a6-a74f-0c9183a81947" providerId="AD" clId="Web-{22BDC83E-1016-41A6-992E-BFBDEFE0DF5B}" dt="2020-10-23T09:38:34.776" v="1"/>
      <pc:docMkLst>
        <pc:docMk/>
      </pc:docMkLst>
      <pc:sldChg chg="ord">
        <pc:chgData name="Tanmay Jagtap" userId="S::tanmay.jagtap@mescoeorg.onmicrosoft.com::39f35ecf-81bd-45a6-a74f-0c9183a81947" providerId="AD" clId="Web-{22BDC83E-1016-41A6-992E-BFBDEFE0DF5B}" dt="2020-10-23T09:38:34.776" v="1"/>
        <pc:sldMkLst>
          <pc:docMk/>
          <pc:sldMk cId="0" sldId="258"/>
        </pc:sldMkLst>
      </pc:sldChg>
      <pc:sldChg chg="ord">
        <pc:chgData name="Tanmay Jagtap" userId="S::tanmay.jagtap@mescoeorg.onmicrosoft.com::39f35ecf-81bd-45a6-a74f-0c9183a81947" providerId="AD" clId="Web-{22BDC83E-1016-41A6-992E-BFBDEFE0DF5B}" dt="2020-10-23T09:38:32.510" v="0"/>
        <pc:sldMkLst>
          <pc:docMk/>
          <pc:sldMk cId="0" sldId="260"/>
        </pc:sldMkLst>
      </pc:sldChg>
    </pc:docChg>
  </pc:docChgLst>
  <pc:docChgLst>
    <pc:chgData name="Deepali Ahir" userId="S::deepali.ahir@mescoeorg.onmicrosoft.com::dbfccdb5-9913-4293-bd75-1c5618aafa5f" providerId="AD" clId="Web-{E819A8EB-5A21-4CD6-BCBA-3D01996EDD50}"/>
    <pc:docChg chg="delSld">
      <pc:chgData name="Deepali Ahir" userId="S::deepali.ahir@mescoeorg.onmicrosoft.com::dbfccdb5-9913-4293-bd75-1c5618aafa5f" providerId="AD" clId="Web-{E819A8EB-5A21-4CD6-BCBA-3D01996EDD50}" dt="2020-10-25T10:37:09.697" v="0"/>
      <pc:docMkLst>
        <pc:docMk/>
      </pc:docMkLst>
      <pc:sldChg chg="del">
        <pc:chgData name="Deepali Ahir" userId="S::deepali.ahir@mescoeorg.onmicrosoft.com::dbfccdb5-9913-4293-bd75-1c5618aafa5f" providerId="AD" clId="Web-{E819A8EB-5A21-4CD6-BCBA-3D01996EDD50}" dt="2020-10-25T10:37:09.697" v="0"/>
        <pc:sldMkLst>
          <pc:docMk/>
          <pc:sldMk cId="0" sldId="26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1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2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1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3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3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13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4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14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4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14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14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14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15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15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080" cy="1144440"/>
          </a:xfrm>
          <a:prstGeom prst="rect">
            <a:avLst/>
          </a:prstGeom>
        </p:spPr>
        <p:txBody>
          <a:bodyPr lIns="0" tIns="0" rIns="0" bIns="0" anchor="ctr">
            <a:noAutofit/>
          </a:bodyPr>
          <a:lstStyle/>
          <a:p>
            <a:pPr algn="ctr"/>
            <a:r>
              <a:rPr lang="en-IN" sz="1800" b="0" strike="noStrike" spc="-1">
                <a:latin typeface="Arial"/>
              </a:rPr>
              <a:t>Click to edit the title text format</a:t>
            </a:r>
          </a:p>
        </p:txBody>
      </p:sp>
      <p:sp>
        <p:nvSpPr>
          <p:cNvPr id="77" name="PlaceHolder 2"/>
          <p:cNvSpPr>
            <a:spLocks noGrp="1"/>
          </p:cNvSpPr>
          <p:nvPr>
            <p:ph type="body"/>
          </p:nvPr>
        </p:nvSpPr>
        <p:spPr>
          <a:xfrm>
            <a:off x="609480" y="1604520"/>
            <a:ext cx="10972080" cy="397692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n-IN"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IN"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IN" sz="1800" b="0" strike="noStrike" spc="-1">
                <a:latin typeface="Arial"/>
              </a:rPr>
              <a:t>Third Outline Level</a:t>
            </a:r>
          </a:p>
          <a:p>
            <a:pPr marL="1728000" lvl="3" indent="-216000" algn="ctr">
              <a:spcBef>
                <a:spcPts val="567"/>
              </a:spcBef>
              <a:buClr>
                <a:srgbClr val="000000"/>
              </a:buClr>
              <a:buSzPct val="75000"/>
              <a:buFont typeface="Symbol" charset="2"/>
              <a:buChar char=""/>
            </a:pPr>
            <a:r>
              <a:rPr lang="en-IN"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IN"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IN"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IN"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115"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ustomShape 1"/>
          <p:cNvSpPr/>
          <p:nvPr/>
        </p:nvSpPr>
        <p:spPr>
          <a:xfrm>
            <a:off x="1523880" y="1122480"/>
            <a:ext cx="9142560" cy="238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100000"/>
              </a:lnSpc>
            </a:pPr>
            <a:r>
              <a:rPr lang="en-IN" sz="6000" b="0" strike="noStrike" spc="-1">
                <a:solidFill>
                  <a:srgbClr val="000000"/>
                </a:solidFill>
                <a:latin typeface="Calibri Light"/>
                <a:ea typeface="DejaVu Sans"/>
              </a:rPr>
              <a:t>Regular Expression</a:t>
            </a:r>
            <a:endParaRPr lang="en-IN" sz="60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Picture 163"/>
          <p:cNvPicPr/>
          <p:nvPr/>
        </p:nvPicPr>
        <p:blipFill>
          <a:blip r:embed="rId2"/>
          <a:stretch/>
        </p:blipFill>
        <p:spPr>
          <a:xfrm>
            <a:off x="1294560" y="-7920"/>
            <a:ext cx="9598680" cy="685764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Picture 164"/>
          <p:cNvPicPr/>
          <p:nvPr/>
        </p:nvPicPr>
        <p:blipFill>
          <a:blip r:embed="rId2"/>
          <a:stretch/>
        </p:blipFill>
        <p:spPr>
          <a:xfrm>
            <a:off x="2502720" y="288000"/>
            <a:ext cx="7184160" cy="588744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Picture 165"/>
          <p:cNvPicPr/>
          <p:nvPr/>
        </p:nvPicPr>
        <p:blipFill>
          <a:blip r:embed="rId2"/>
          <a:stretch/>
        </p:blipFill>
        <p:spPr>
          <a:xfrm>
            <a:off x="3522600" y="-7920"/>
            <a:ext cx="5142960" cy="6857640"/>
          </a:xfrm>
          <a:prstGeom prst="rect">
            <a:avLst/>
          </a:prstGeom>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Shape 1"/>
          <p:cNvSpPr txBox="1"/>
          <p:nvPr/>
        </p:nvSpPr>
        <p:spPr>
          <a:xfrm>
            <a:off x="609480" y="112320"/>
            <a:ext cx="10972440" cy="625320"/>
          </a:xfrm>
          <a:prstGeom prst="rect">
            <a:avLst/>
          </a:prstGeom>
          <a:noFill/>
          <a:ln>
            <a:noFill/>
          </a:ln>
        </p:spPr>
        <p:txBody>
          <a:bodyPr lIns="0" tIns="0" rIns="0" bIns="0" anchor="ctr">
            <a:noAutofit/>
          </a:bodyPr>
          <a:lstStyle/>
          <a:p>
            <a:pPr algn="ctr"/>
            <a:r>
              <a:rPr lang="en-IN" sz="4400" b="0" strike="noStrike" spc="-1">
                <a:latin typeface="Arial"/>
              </a:rPr>
              <a:t>Home work</a:t>
            </a:r>
          </a:p>
        </p:txBody>
      </p:sp>
      <p:sp>
        <p:nvSpPr>
          <p:cNvPr id="168" name="TextShape 2"/>
          <p:cNvSpPr txBox="1"/>
          <p:nvPr/>
        </p:nvSpPr>
        <p:spPr>
          <a:xfrm>
            <a:off x="609480" y="936000"/>
            <a:ext cx="10972440" cy="5544000"/>
          </a:xfrm>
          <a:prstGeom prst="rect">
            <a:avLst/>
          </a:prstGeom>
          <a:noFill/>
          <a:ln>
            <a:noFill/>
          </a:ln>
        </p:spPr>
        <p:txBody>
          <a:bodyPr lIns="0" tIns="0" rIns="0" bIns="0">
            <a:normAutofit/>
          </a:bodyPr>
          <a:lstStyle/>
          <a:p>
            <a:pPr marL="432000" indent="-324000">
              <a:spcBef>
                <a:spcPts val="1417"/>
              </a:spcBef>
              <a:buClr>
                <a:srgbClr val="000000"/>
              </a:buClr>
              <a:buFont typeface="StarSymbol"/>
              <a:buAutoNum type="arabicParenR"/>
            </a:pPr>
            <a:r>
              <a:rPr lang="en-IN" sz="3200" b="0" strike="noStrike" spc="-1">
                <a:latin typeface="Arial"/>
              </a:rPr>
              <a:t>10+(0+11)0*1</a:t>
            </a:r>
          </a:p>
          <a:p>
            <a:pPr marL="432000" indent="-324000">
              <a:spcBef>
                <a:spcPts val="1417"/>
              </a:spcBef>
              <a:buClr>
                <a:srgbClr val="000000"/>
              </a:buClr>
              <a:buFont typeface="StarSymbol"/>
              <a:buAutoNum type="arabicParenR"/>
            </a:pPr>
            <a:r>
              <a:rPr lang="en-IN" sz="3200" b="0" strike="noStrike" spc="-1">
                <a:latin typeface="Arial"/>
              </a:rPr>
              <a:t>(1+10+110)*0</a:t>
            </a:r>
          </a:p>
          <a:p>
            <a:pPr marL="432000" indent="-324000">
              <a:spcBef>
                <a:spcPts val="1417"/>
              </a:spcBef>
              <a:buClr>
                <a:srgbClr val="000000"/>
              </a:buClr>
              <a:buFont typeface="StarSymbol"/>
              <a:buAutoNum type="arabicParenR"/>
            </a:pPr>
            <a:r>
              <a:rPr lang="en-IN" sz="3200" b="0" strike="noStrike" spc="-1">
                <a:latin typeface="Arial"/>
              </a:rPr>
              <a:t>01[((10)*+111)*+0]*1</a:t>
            </a:r>
          </a:p>
          <a:p>
            <a:pPr marL="432000" indent="-324000">
              <a:spcBef>
                <a:spcPts val="1417"/>
              </a:spcBef>
              <a:buClr>
                <a:srgbClr val="000000"/>
              </a:buClr>
              <a:buFont typeface="StarSymbol"/>
              <a:buAutoNum type="arabicParenR"/>
            </a:pPr>
            <a:r>
              <a:rPr lang="en-IN" sz="3200" b="0" strike="noStrike" spc="-1">
                <a:latin typeface="Arial"/>
              </a:rPr>
              <a:t>1(1+10)* +10(0+01)*</a:t>
            </a:r>
          </a:p>
          <a:p>
            <a:pPr marL="432000" indent="-324000">
              <a:spcBef>
                <a:spcPts val="1417"/>
              </a:spcBef>
              <a:buClr>
                <a:srgbClr val="000000"/>
              </a:buClr>
              <a:buFont typeface="StarSymbol"/>
              <a:buAutoNum type="arabicParenR"/>
            </a:pPr>
            <a:r>
              <a:rPr lang="en-IN" sz="3200" b="0" strike="noStrike" spc="-1">
                <a:latin typeface="Arial"/>
              </a:rPr>
              <a:t>(ab+ba)*aa(ab+ba)*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p:cNvPicPr/>
          <p:nvPr/>
        </p:nvPicPr>
        <p:blipFill>
          <a:blip r:embed="rId2"/>
          <a:stretch/>
        </p:blipFill>
        <p:spPr>
          <a:xfrm>
            <a:off x="721800" y="1008000"/>
            <a:ext cx="10801800" cy="344484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144000" y="290880"/>
            <a:ext cx="11950920" cy="279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N" sz="2200" b="0" strike="noStrike" spc="-1">
                <a:solidFill>
                  <a:srgbClr val="000000"/>
                </a:solidFill>
                <a:latin typeface="Arial"/>
                <a:ea typeface="DejaVu Sans"/>
              </a:rPr>
              <a:t>1.State Elimination Method-</a:t>
            </a:r>
            <a:endParaRPr lang="en-IN" sz="2200" b="0" strike="noStrike" spc="-1">
              <a:latin typeface="Arial"/>
            </a:endParaRPr>
          </a:p>
          <a:p>
            <a:pPr>
              <a:lnSpc>
                <a:spcPct val="100000"/>
              </a:lnSpc>
            </a:pPr>
            <a:r>
              <a:rPr lang="en-IN" sz="2200" b="0" strike="noStrike" spc="-1">
                <a:solidFill>
                  <a:srgbClr val="000000"/>
                </a:solidFill>
                <a:latin typeface="Arial"/>
                <a:ea typeface="DejaVu Sans"/>
              </a:rPr>
              <a:t>Step-01:</a:t>
            </a:r>
            <a:endParaRPr lang="en-IN" sz="2200" b="0" strike="noStrike" spc="-1">
              <a:latin typeface="Arial"/>
            </a:endParaRPr>
          </a:p>
          <a:p>
            <a:pPr>
              <a:lnSpc>
                <a:spcPct val="100000"/>
              </a:lnSpc>
            </a:pPr>
            <a:r>
              <a:rPr lang="en-IN" sz="2200" b="0" strike="noStrike" spc="-1">
                <a:solidFill>
                  <a:srgbClr val="000000"/>
                </a:solidFill>
                <a:latin typeface="Arial"/>
                <a:ea typeface="DejaVu Sans"/>
              </a:rPr>
              <a:t>The initial state of the DFA must not have any incoming edge.</a:t>
            </a:r>
            <a:endParaRPr lang="en-IN" sz="2200" b="0" strike="noStrike" spc="-1">
              <a:latin typeface="Arial"/>
            </a:endParaRPr>
          </a:p>
          <a:p>
            <a:pPr>
              <a:lnSpc>
                <a:spcPct val="100000"/>
              </a:lnSpc>
            </a:pPr>
            <a:r>
              <a:rPr lang="en-IN" sz="2200" b="0" strike="noStrike" spc="-1">
                <a:solidFill>
                  <a:srgbClr val="000000"/>
                </a:solidFill>
                <a:latin typeface="Arial"/>
                <a:ea typeface="DejaVu Sans"/>
              </a:rPr>
              <a:t>If there exists any incoming edge to the initial state, then create a new initial state having no incoming edge to it. </a:t>
            </a:r>
            <a:endParaRPr lang="en-IN" sz="2200" b="0" strike="noStrike" spc="-1">
              <a:latin typeface="Arial"/>
            </a:endParaRPr>
          </a:p>
          <a:p>
            <a:pPr>
              <a:lnSpc>
                <a:spcPct val="100000"/>
              </a:lnSpc>
            </a:pPr>
            <a:endParaRPr lang="en-IN" sz="2200" b="0" strike="noStrike" spc="-1">
              <a:latin typeface="Arial"/>
            </a:endParaRPr>
          </a:p>
        </p:txBody>
      </p:sp>
      <p:pic>
        <p:nvPicPr>
          <p:cNvPr id="171" name="Picture 170"/>
          <p:cNvPicPr/>
          <p:nvPr/>
        </p:nvPicPr>
        <p:blipFill>
          <a:blip r:embed="rId2"/>
          <a:stretch/>
        </p:blipFill>
        <p:spPr>
          <a:xfrm>
            <a:off x="3705840" y="2410920"/>
            <a:ext cx="4869360" cy="1044000"/>
          </a:xfrm>
          <a:prstGeom prst="rect">
            <a:avLst/>
          </a:prstGeom>
          <a:ln>
            <a:noFill/>
          </a:ln>
        </p:spPr>
      </p:pic>
      <p:sp>
        <p:nvSpPr>
          <p:cNvPr id="172" name="CustomShape 2"/>
          <p:cNvSpPr/>
          <p:nvPr/>
        </p:nvSpPr>
        <p:spPr>
          <a:xfrm>
            <a:off x="144000" y="3612960"/>
            <a:ext cx="11302920" cy="2214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N" sz="2200" b="0" strike="noStrike" spc="-1">
                <a:solidFill>
                  <a:srgbClr val="000000"/>
                </a:solidFill>
                <a:latin typeface="Arial"/>
                <a:ea typeface="DejaVu Sans"/>
              </a:rPr>
              <a:t>Step-02:There must exist only one final state in the DFA.</a:t>
            </a:r>
            <a:endParaRPr lang="en-IN" sz="2200" b="0" strike="noStrike" spc="-1">
              <a:latin typeface="Arial"/>
            </a:endParaRPr>
          </a:p>
          <a:p>
            <a:pPr>
              <a:lnSpc>
                <a:spcPct val="100000"/>
              </a:lnSpc>
            </a:pPr>
            <a:r>
              <a:rPr lang="en-IN" sz="2200" b="0" strike="noStrike" spc="-1">
                <a:solidFill>
                  <a:srgbClr val="000000"/>
                </a:solidFill>
                <a:latin typeface="Arial"/>
                <a:ea typeface="DejaVu Sans"/>
              </a:rPr>
              <a:t>If there exists multiple final states in the DFA, then convert all the final states into non-final states and create a new single final state.</a:t>
            </a:r>
            <a:endParaRPr lang="en-IN" sz="2200" b="0" strike="noStrike" spc="-1">
              <a:latin typeface="Arial"/>
            </a:endParaRPr>
          </a:p>
          <a:p>
            <a:pPr>
              <a:lnSpc>
                <a:spcPct val="100000"/>
              </a:lnSpc>
            </a:pPr>
            <a:endParaRPr lang="en-IN" sz="2200" b="0" strike="noStrike" spc="-1">
              <a:latin typeface="Arial"/>
            </a:endParaRPr>
          </a:p>
        </p:txBody>
      </p:sp>
      <p:pic>
        <p:nvPicPr>
          <p:cNvPr id="173" name="Picture 172"/>
          <p:cNvPicPr/>
          <p:nvPr/>
        </p:nvPicPr>
        <p:blipFill>
          <a:blip r:embed="rId3"/>
          <a:stretch/>
        </p:blipFill>
        <p:spPr>
          <a:xfrm>
            <a:off x="3030120" y="4896000"/>
            <a:ext cx="6220800" cy="181656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CustomShape 1"/>
          <p:cNvSpPr/>
          <p:nvPr/>
        </p:nvSpPr>
        <p:spPr>
          <a:xfrm>
            <a:off x="966600" y="290880"/>
            <a:ext cx="10120320" cy="275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N" sz="2200" b="0" strike="noStrike" spc="-1">
                <a:solidFill>
                  <a:srgbClr val="000000"/>
                </a:solidFill>
                <a:latin typeface="Arial"/>
                <a:ea typeface="DejaVu Sans"/>
              </a:rPr>
              <a:t>Step-03:  The final state of the DFA must not have any outgoing edge.</a:t>
            </a:r>
            <a:endParaRPr lang="en-IN" sz="2200" b="0" strike="noStrike" spc="-1">
              <a:latin typeface="Arial"/>
            </a:endParaRPr>
          </a:p>
          <a:p>
            <a:pPr>
              <a:lnSpc>
                <a:spcPct val="100000"/>
              </a:lnSpc>
            </a:pPr>
            <a:r>
              <a:rPr lang="en-IN" sz="2200" b="0" strike="noStrike" spc="-1">
                <a:solidFill>
                  <a:srgbClr val="000000"/>
                </a:solidFill>
                <a:latin typeface="Arial"/>
                <a:ea typeface="DejaVu Sans"/>
              </a:rPr>
              <a:t>If there exists any outgoing edge from the final state, then create a new final state having no outgoing edge from it.</a:t>
            </a:r>
            <a:endParaRPr lang="en-IN" sz="2200" b="0" strike="noStrike" spc="-1">
              <a:latin typeface="Arial"/>
            </a:endParaRPr>
          </a:p>
          <a:p>
            <a:pPr>
              <a:lnSpc>
                <a:spcPct val="100000"/>
              </a:lnSpc>
            </a:pPr>
            <a:endParaRPr lang="en-IN" sz="2200" b="0" strike="noStrike" spc="-1">
              <a:latin typeface="Arial"/>
            </a:endParaRPr>
          </a:p>
          <a:p>
            <a:pPr>
              <a:lnSpc>
                <a:spcPct val="100000"/>
              </a:lnSpc>
            </a:pPr>
            <a:endParaRPr lang="en-IN" sz="2200" b="0" strike="noStrike" spc="-1">
              <a:latin typeface="Arial"/>
            </a:endParaRPr>
          </a:p>
          <a:p>
            <a:pPr>
              <a:lnSpc>
                <a:spcPct val="100000"/>
              </a:lnSpc>
            </a:pPr>
            <a:r>
              <a:rPr lang="en-IN" sz="1000" b="0" strike="noStrike" spc="-1">
                <a:solidFill>
                  <a:srgbClr val="000000"/>
                </a:solidFill>
                <a:latin typeface="Courier New"/>
                <a:ea typeface="DejaVu Sans"/>
              </a:rPr>
              <a:t>  </a:t>
            </a:r>
            <a:endParaRPr lang="en-IN" sz="1000" b="0" strike="noStrike" spc="-1">
              <a:latin typeface="Arial"/>
            </a:endParaRPr>
          </a:p>
        </p:txBody>
      </p:sp>
      <p:pic>
        <p:nvPicPr>
          <p:cNvPr id="175" name="Picture 174"/>
          <p:cNvPicPr/>
          <p:nvPr/>
        </p:nvPicPr>
        <p:blipFill>
          <a:blip r:embed="rId2"/>
          <a:stretch/>
        </p:blipFill>
        <p:spPr>
          <a:xfrm>
            <a:off x="2855160" y="1847880"/>
            <a:ext cx="6570720" cy="2103480"/>
          </a:xfrm>
          <a:prstGeom prst="rect">
            <a:avLst/>
          </a:prstGeom>
          <a:ln>
            <a:noFill/>
          </a:ln>
        </p:spPr>
      </p:pic>
      <p:sp>
        <p:nvSpPr>
          <p:cNvPr id="176" name="CustomShape 2"/>
          <p:cNvSpPr/>
          <p:nvPr/>
        </p:nvSpPr>
        <p:spPr>
          <a:xfrm>
            <a:off x="216000" y="4104000"/>
            <a:ext cx="11518920" cy="259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N" sz="2200" b="0" strike="noStrike" spc="-1">
                <a:solidFill>
                  <a:srgbClr val="000000"/>
                </a:solidFill>
                <a:latin typeface="Arial"/>
                <a:ea typeface="DejaVu Sans"/>
              </a:rPr>
              <a:t>Step-04:     Eliminate all the intermediate states one by one.  These states may be eliminated in any order.</a:t>
            </a:r>
            <a:endParaRPr lang="en-IN" sz="2200" b="0" strike="noStrike" spc="-1">
              <a:latin typeface="Arial"/>
            </a:endParaRPr>
          </a:p>
          <a:p>
            <a:pPr>
              <a:lnSpc>
                <a:spcPct val="100000"/>
              </a:lnSpc>
            </a:pPr>
            <a:r>
              <a:rPr lang="en-IN" sz="2200" b="0" strike="noStrike" spc="-1">
                <a:solidFill>
                  <a:srgbClr val="000000"/>
                </a:solidFill>
                <a:latin typeface="Arial"/>
                <a:ea typeface="DejaVu Sans"/>
              </a:rPr>
              <a:t> In the end,</a:t>
            </a:r>
            <a:endParaRPr lang="en-IN" sz="2200" b="0" strike="noStrike" spc="-1">
              <a:latin typeface="Arial"/>
            </a:endParaRPr>
          </a:p>
          <a:p>
            <a:pPr>
              <a:lnSpc>
                <a:spcPct val="100000"/>
              </a:lnSpc>
            </a:pPr>
            <a:r>
              <a:rPr lang="en-IN" sz="2200" b="0" strike="noStrike" spc="-1">
                <a:solidFill>
                  <a:srgbClr val="000000"/>
                </a:solidFill>
                <a:latin typeface="Arial"/>
                <a:ea typeface="DejaVu Sans"/>
              </a:rPr>
              <a:t>Only an initial state going to the final state will be left.</a:t>
            </a:r>
            <a:endParaRPr lang="en-IN" sz="2200" b="0" strike="noStrike" spc="-1">
              <a:latin typeface="Arial"/>
            </a:endParaRPr>
          </a:p>
          <a:p>
            <a:pPr>
              <a:lnSpc>
                <a:spcPct val="100000"/>
              </a:lnSpc>
            </a:pPr>
            <a:endParaRPr lang="en-IN" sz="22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extShape 1"/>
          <p:cNvSpPr txBox="1"/>
          <p:nvPr/>
        </p:nvSpPr>
        <p:spPr>
          <a:xfrm>
            <a:off x="609480" y="136800"/>
            <a:ext cx="10972440" cy="456120"/>
          </a:xfrm>
          <a:prstGeom prst="rect">
            <a:avLst/>
          </a:prstGeom>
          <a:noFill/>
          <a:ln>
            <a:noFill/>
          </a:ln>
        </p:spPr>
        <p:txBody>
          <a:bodyPr lIns="0" tIns="0" rIns="0" bIns="0" anchor="ctr">
            <a:noAutofit/>
          </a:bodyPr>
          <a:lstStyle/>
          <a:p>
            <a:pPr algn="ctr"/>
            <a:r>
              <a:rPr lang="en-IN" sz="3200" b="0" strike="noStrike" spc="-1">
                <a:latin typeface="Arial"/>
              </a:rPr>
              <a:t>DFA to RE examples</a:t>
            </a:r>
          </a:p>
        </p:txBody>
      </p:sp>
      <p:sp>
        <p:nvSpPr>
          <p:cNvPr id="178" name="TextShape 2"/>
          <p:cNvSpPr txBox="1"/>
          <p:nvPr/>
        </p:nvSpPr>
        <p:spPr>
          <a:xfrm>
            <a:off x="609480" y="783720"/>
            <a:ext cx="10972440" cy="479844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IN" sz="2800" b="0" strike="noStrike" spc="-1">
                <a:latin typeface="Arial"/>
              </a:rPr>
              <a:t>Find regular expression for the following DFA-</a:t>
            </a:r>
          </a:p>
          <a:p>
            <a:pPr marL="432000" indent="-324000">
              <a:spcBef>
                <a:spcPts val="1417"/>
              </a:spcBef>
              <a:buClr>
                <a:srgbClr val="000000"/>
              </a:buClr>
              <a:buSzPct val="45000"/>
              <a:buFont typeface="Wingdings" charset="2"/>
              <a:buChar char=""/>
            </a:pPr>
            <a:endParaRPr lang="en-IN" sz="2800" b="0" strike="noStrike" spc="-1">
              <a:latin typeface="Arial"/>
            </a:endParaRPr>
          </a:p>
          <a:p>
            <a:pPr marL="432000" indent="-324000">
              <a:spcBef>
                <a:spcPts val="1417"/>
              </a:spcBef>
              <a:buClr>
                <a:srgbClr val="000000"/>
              </a:buClr>
              <a:buSzPct val="45000"/>
              <a:buFont typeface="Wingdings" charset="2"/>
              <a:buChar char=""/>
            </a:pPr>
            <a:endParaRPr lang="en-IN" sz="2800" b="0" strike="noStrike" spc="-1">
              <a:latin typeface="Arial"/>
            </a:endParaRPr>
          </a:p>
          <a:p>
            <a:pPr marL="432000" indent="-324000">
              <a:spcBef>
                <a:spcPts val="1417"/>
              </a:spcBef>
              <a:buClr>
                <a:srgbClr val="000000"/>
              </a:buClr>
              <a:buSzPct val="45000"/>
              <a:buFont typeface="Wingdings" charset="2"/>
              <a:buChar char=""/>
            </a:pPr>
            <a:r>
              <a:rPr lang="en-IN" sz="2800" b="0" strike="noStrike" spc="-1">
                <a:latin typeface="Arial"/>
              </a:rPr>
              <a:t>Step-01:</a:t>
            </a:r>
          </a:p>
          <a:p>
            <a:pPr marL="432000" indent="-324000">
              <a:spcBef>
                <a:spcPts val="1417"/>
              </a:spcBef>
              <a:buClr>
                <a:srgbClr val="000000"/>
              </a:buClr>
              <a:buSzPct val="45000"/>
              <a:buFont typeface="Wingdings" charset="2"/>
              <a:buChar char=""/>
            </a:pPr>
            <a:r>
              <a:rPr lang="en-IN" sz="2800" b="0" strike="noStrike" spc="-1">
                <a:latin typeface="Arial"/>
              </a:rPr>
              <a:t>    Initial state A has an incoming edge.</a:t>
            </a:r>
          </a:p>
          <a:p>
            <a:pPr marL="432000" indent="-324000">
              <a:spcBef>
                <a:spcPts val="1417"/>
              </a:spcBef>
              <a:buClr>
                <a:srgbClr val="000000"/>
              </a:buClr>
              <a:buSzPct val="45000"/>
              <a:buFont typeface="Wingdings" charset="2"/>
              <a:buChar char=""/>
            </a:pPr>
            <a:r>
              <a:rPr lang="en-IN" sz="2800" b="0" strike="noStrike" spc="-1">
                <a:latin typeface="Arial"/>
              </a:rPr>
              <a:t>    So, we create a new initial state qi.</a:t>
            </a:r>
          </a:p>
          <a:p>
            <a:pPr marL="432000" indent="-324000">
              <a:spcBef>
                <a:spcPts val="1417"/>
              </a:spcBef>
              <a:buClr>
                <a:srgbClr val="000000"/>
              </a:buClr>
              <a:buSzPct val="45000"/>
              <a:buFont typeface="Wingdings" charset="2"/>
              <a:buChar char=""/>
            </a:pPr>
            <a:r>
              <a:rPr lang="en-IN" sz="2800" b="0" strike="noStrike" spc="-1">
                <a:latin typeface="Arial"/>
              </a:rPr>
              <a:t>The resulting DFA is-</a:t>
            </a:r>
          </a:p>
          <a:p>
            <a:pPr marL="432000" indent="-324000">
              <a:spcBef>
                <a:spcPts val="1417"/>
              </a:spcBef>
              <a:buClr>
                <a:srgbClr val="000000"/>
              </a:buClr>
              <a:buSzPct val="45000"/>
              <a:buFont typeface="Wingdings" charset="2"/>
              <a:buChar char=""/>
            </a:pPr>
            <a:endParaRPr lang="en-IN" sz="2800" b="0" strike="noStrike" spc="-1">
              <a:latin typeface="Arial"/>
            </a:endParaRPr>
          </a:p>
        </p:txBody>
      </p:sp>
      <p:pic>
        <p:nvPicPr>
          <p:cNvPr id="179" name="Picture 178"/>
          <p:cNvPicPr/>
          <p:nvPr/>
        </p:nvPicPr>
        <p:blipFill>
          <a:blip r:embed="rId2"/>
          <a:stretch/>
        </p:blipFill>
        <p:spPr>
          <a:xfrm>
            <a:off x="4650120" y="1106640"/>
            <a:ext cx="2868120" cy="1183320"/>
          </a:xfrm>
          <a:prstGeom prst="rect">
            <a:avLst/>
          </a:prstGeom>
          <a:ln>
            <a:noFill/>
          </a:ln>
        </p:spPr>
      </p:pic>
      <p:pic>
        <p:nvPicPr>
          <p:cNvPr id="180" name="Picture 179"/>
          <p:cNvPicPr/>
          <p:nvPr/>
        </p:nvPicPr>
        <p:blipFill>
          <a:blip r:embed="rId3"/>
          <a:stretch/>
        </p:blipFill>
        <p:spPr>
          <a:xfrm>
            <a:off x="4189680" y="4829400"/>
            <a:ext cx="3790080" cy="118332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extShape 1"/>
          <p:cNvSpPr txBox="1"/>
          <p:nvPr/>
        </p:nvSpPr>
        <p:spPr>
          <a:xfrm>
            <a:off x="609480" y="195840"/>
            <a:ext cx="10972440" cy="646596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Step-02:</a:t>
            </a:r>
          </a:p>
          <a:p>
            <a:pPr marL="432000" indent="-324000">
              <a:spcBef>
                <a:spcPts val="1417"/>
              </a:spcBef>
              <a:buClr>
                <a:srgbClr val="000000"/>
              </a:buClr>
              <a:buSzPct val="45000"/>
              <a:buFont typeface="Wingdings" charset="2"/>
              <a:buChar char=""/>
            </a:pPr>
            <a:r>
              <a:rPr lang="en-IN" sz="3200" b="0" strike="noStrike" spc="-1">
                <a:latin typeface="Arial"/>
              </a:rPr>
              <a:t>Final state B has an outgoing edge.</a:t>
            </a:r>
          </a:p>
          <a:p>
            <a:pPr marL="432000" indent="-324000">
              <a:spcBef>
                <a:spcPts val="1417"/>
              </a:spcBef>
              <a:buClr>
                <a:srgbClr val="000000"/>
              </a:buClr>
              <a:buSzPct val="45000"/>
              <a:buFont typeface="Wingdings" charset="2"/>
              <a:buChar char=""/>
            </a:pPr>
            <a:r>
              <a:rPr lang="en-IN" sz="3200" b="0" strike="noStrike" spc="-1">
                <a:latin typeface="Arial"/>
              </a:rPr>
              <a:t>So, we create a new final state qf.</a:t>
            </a:r>
          </a:p>
          <a:p>
            <a:pPr marL="432000" indent="-324000">
              <a:spcBef>
                <a:spcPts val="1417"/>
              </a:spcBef>
              <a:buClr>
                <a:srgbClr val="000000"/>
              </a:buClr>
              <a:buSzPct val="45000"/>
              <a:buFont typeface="Wingdings" charset="2"/>
              <a:buChar char=""/>
            </a:pPr>
            <a:r>
              <a:rPr lang="en-IN" sz="3200" b="0" strike="noStrike" spc="-1">
                <a:latin typeface="Arial"/>
              </a:rPr>
              <a:t>The resulting DFA is-</a:t>
            </a:r>
          </a:p>
          <a:p>
            <a:pPr marL="432000" indent="-324000">
              <a:spcBef>
                <a:spcPts val="1417"/>
              </a:spcBef>
              <a:buClr>
                <a:srgbClr val="000000"/>
              </a:buClr>
              <a:buSzPct val="45000"/>
              <a:buFont typeface="Wingdings" charset="2"/>
              <a:buChar char=""/>
            </a:pPr>
            <a:endParaRPr lang="en-IN" sz="3200" b="0" strike="noStrike" spc="-1">
              <a:latin typeface="Arial"/>
            </a:endParaRPr>
          </a:p>
          <a:p>
            <a:pPr marL="432000" indent="-324000">
              <a:spcBef>
                <a:spcPts val="1417"/>
              </a:spcBef>
              <a:buClr>
                <a:srgbClr val="000000"/>
              </a:buClr>
              <a:buSzPct val="45000"/>
              <a:buFont typeface="Wingdings" charset="2"/>
              <a:buChar char=""/>
            </a:pPr>
            <a:endParaRPr lang="en-IN" sz="3200" b="0" strike="noStrike" spc="-1">
              <a:latin typeface="Arial"/>
            </a:endParaRPr>
          </a:p>
        </p:txBody>
      </p:sp>
      <p:pic>
        <p:nvPicPr>
          <p:cNvPr id="182" name="Picture 181"/>
          <p:cNvPicPr/>
          <p:nvPr/>
        </p:nvPicPr>
        <p:blipFill>
          <a:blip r:embed="rId2"/>
          <a:stretch/>
        </p:blipFill>
        <p:spPr>
          <a:xfrm>
            <a:off x="1580760" y="4437720"/>
            <a:ext cx="9007200" cy="2061000"/>
          </a:xfrm>
          <a:prstGeom prst="rect">
            <a:avLst/>
          </a:prstGeom>
          <a:ln>
            <a:noFill/>
          </a:ln>
        </p:spPr>
      </p:pic>
      <p:pic>
        <p:nvPicPr>
          <p:cNvPr id="183" name="Picture 182"/>
          <p:cNvPicPr/>
          <p:nvPr/>
        </p:nvPicPr>
        <p:blipFill>
          <a:blip r:embed="rId3"/>
          <a:stretch/>
        </p:blipFill>
        <p:spPr>
          <a:xfrm>
            <a:off x="4189680" y="2674080"/>
            <a:ext cx="3790080" cy="118332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Shape 1"/>
          <p:cNvSpPr txBox="1"/>
          <p:nvPr/>
        </p:nvSpPr>
        <p:spPr>
          <a:xfrm>
            <a:off x="609480" y="34920"/>
            <a:ext cx="11486520" cy="649656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IN" sz="2400" b="0" strike="noStrike" spc="-1">
                <a:latin typeface="Arial"/>
              </a:rPr>
              <a:t>Step-03:</a:t>
            </a:r>
          </a:p>
          <a:p>
            <a:pPr marL="432000" indent="-324000">
              <a:spcBef>
                <a:spcPts val="1417"/>
              </a:spcBef>
              <a:buClr>
                <a:srgbClr val="000000"/>
              </a:buClr>
              <a:buSzPct val="45000"/>
              <a:buFont typeface="Wingdings" charset="2"/>
              <a:buChar char=""/>
            </a:pPr>
            <a:r>
              <a:rPr lang="en-IN" sz="2400" b="0" strike="noStrike" spc="-1">
                <a:latin typeface="Arial"/>
              </a:rPr>
              <a:t>Now, we start eliminating the intermediate states.</a:t>
            </a:r>
          </a:p>
          <a:p>
            <a:pPr marL="432000" indent="-324000">
              <a:spcBef>
                <a:spcPts val="1417"/>
              </a:spcBef>
              <a:buClr>
                <a:srgbClr val="000000"/>
              </a:buClr>
              <a:buSzPct val="45000"/>
              <a:buFont typeface="Wingdings" charset="2"/>
              <a:buChar char=""/>
            </a:pPr>
            <a:r>
              <a:rPr lang="en-IN" sz="2400" b="0" strike="noStrike" spc="-1">
                <a:latin typeface="Arial"/>
              </a:rPr>
              <a:t>First, let us eliminate state A.</a:t>
            </a:r>
          </a:p>
          <a:p>
            <a:pPr marL="432000" indent="-324000">
              <a:spcBef>
                <a:spcPts val="1417"/>
              </a:spcBef>
              <a:buClr>
                <a:srgbClr val="000000"/>
              </a:buClr>
              <a:buSzPct val="45000"/>
              <a:buFont typeface="Wingdings" charset="2"/>
              <a:buChar char=""/>
            </a:pPr>
            <a:r>
              <a:rPr lang="en-IN" sz="2400" b="0" strike="noStrike" spc="-1">
                <a:latin typeface="Arial"/>
              </a:rPr>
              <a:t>There is a path going from state qi to state B via state A.</a:t>
            </a:r>
          </a:p>
          <a:p>
            <a:pPr marL="432000" indent="-324000">
              <a:spcBef>
                <a:spcPts val="1417"/>
              </a:spcBef>
              <a:buClr>
                <a:srgbClr val="000000"/>
              </a:buClr>
              <a:buSzPct val="45000"/>
              <a:buFont typeface="Wingdings" charset="2"/>
              <a:buChar char=""/>
            </a:pPr>
            <a:r>
              <a:rPr lang="en-IN" sz="2400" b="0" strike="noStrike" spc="-1">
                <a:latin typeface="Arial"/>
              </a:rPr>
              <a:t>So, after eliminating state A, we put a direct path from state qi to state B having cost ∈.0 = 0</a:t>
            </a:r>
          </a:p>
          <a:p>
            <a:pPr marL="432000" indent="-324000">
              <a:spcBef>
                <a:spcPts val="1417"/>
              </a:spcBef>
              <a:buClr>
                <a:srgbClr val="000000"/>
              </a:buClr>
              <a:buSzPct val="45000"/>
              <a:buFont typeface="Wingdings" charset="2"/>
              <a:buChar char=""/>
            </a:pPr>
            <a:r>
              <a:rPr lang="en-IN" sz="2400" b="0" strike="noStrike" spc="-1">
                <a:latin typeface="Arial"/>
              </a:rPr>
              <a:t>There is a loop on state B using state A.</a:t>
            </a:r>
          </a:p>
          <a:p>
            <a:pPr marL="432000" indent="-324000">
              <a:spcBef>
                <a:spcPts val="1417"/>
              </a:spcBef>
              <a:buClr>
                <a:srgbClr val="000000"/>
              </a:buClr>
              <a:buSzPct val="45000"/>
              <a:buFont typeface="Wingdings" charset="2"/>
              <a:buChar char=""/>
            </a:pPr>
            <a:r>
              <a:rPr lang="en-IN" sz="2400" b="0" strike="noStrike" spc="-1">
                <a:latin typeface="Arial"/>
              </a:rPr>
              <a:t>So, after eliminating state A, we put a direct loop on state B having cost 1.0 = 10.</a:t>
            </a:r>
          </a:p>
          <a:p>
            <a:pPr marL="432000" indent="-324000">
              <a:spcBef>
                <a:spcPts val="1417"/>
              </a:spcBef>
              <a:buClr>
                <a:srgbClr val="000000"/>
              </a:buClr>
              <a:buSzPct val="45000"/>
              <a:buFont typeface="Wingdings" charset="2"/>
              <a:buChar char=""/>
            </a:pPr>
            <a:r>
              <a:rPr lang="en-IN" sz="2400" b="0" strike="noStrike" spc="-1">
                <a:latin typeface="Arial"/>
              </a:rPr>
              <a:t>Eliminating state A, we get-</a:t>
            </a:r>
          </a:p>
        </p:txBody>
      </p:sp>
      <p:pic>
        <p:nvPicPr>
          <p:cNvPr id="185" name="Picture 184"/>
          <p:cNvPicPr/>
          <p:nvPr/>
        </p:nvPicPr>
        <p:blipFill>
          <a:blip r:embed="rId2"/>
          <a:stretch/>
        </p:blipFill>
        <p:spPr>
          <a:xfrm>
            <a:off x="2124000" y="4908960"/>
            <a:ext cx="7921440" cy="1626480"/>
          </a:xfrm>
          <a:prstGeom prst="rect">
            <a:avLst/>
          </a:prstGeom>
          <a:ln>
            <a:noFill/>
          </a:ln>
        </p:spPr>
      </p:pic>
      <p:pic>
        <p:nvPicPr>
          <p:cNvPr id="186" name="Picture 185"/>
          <p:cNvPicPr/>
          <p:nvPr/>
        </p:nvPicPr>
        <p:blipFill>
          <a:blip r:embed="rId3"/>
          <a:stretch/>
        </p:blipFill>
        <p:spPr>
          <a:xfrm>
            <a:off x="8017200" y="10080"/>
            <a:ext cx="4046760" cy="135792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CustomShape 1"/>
          <p:cNvSpPr/>
          <p:nvPr/>
        </p:nvSpPr>
        <p:spPr>
          <a:xfrm>
            <a:off x="838080" y="209520"/>
            <a:ext cx="10514160" cy="642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just">
              <a:lnSpc>
                <a:spcPct val="90000"/>
              </a:lnSpc>
            </a:pPr>
            <a:r>
              <a:rPr lang="en-IN" sz="3000" b="0" strike="noStrike" spc="-1">
                <a:solidFill>
                  <a:srgbClr val="000000"/>
                </a:solidFill>
                <a:latin typeface="arial"/>
                <a:ea typeface="DejaVu Sans"/>
              </a:rPr>
              <a:t>Any language which is accepted by finite automata is called as a regular language and it is represented by regular expression</a:t>
            </a:r>
            <a:endParaRPr lang="en-IN" sz="3000" b="0" strike="noStrike" spc="-1">
              <a:latin typeface="Arial"/>
            </a:endParaRPr>
          </a:p>
          <a:p>
            <a:pPr algn="just">
              <a:lnSpc>
                <a:spcPct val="100000"/>
              </a:lnSpc>
            </a:pPr>
            <a:r>
              <a:rPr lang="en-IN" sz="3000" b="1" strike="noStrike" spc="-1">
                <a:solidFill>
                  <a:srgbClr val="000000"/>
                </a:solidFill>
                <a:latin typeface="arial"/>
                <a:ea typeface="DejaVu Sans"/>
              </a:rPr>
              <a:t>Examples:</a:t>
            </a:r>
            <a:endParaRPr lang="en-IN" sz="3000" b="0" strike="noStrike" spc="-1">
              <a:latin typeface="Arial"/>
            </a:endParaRPr>
          </a:p>
          <a:p>
            <a:pPr algn="just">
              <a:lnSpc>
                <a:spcPct val="90000"/>
              </a:lnSpc>
            </a:pPr>
            <a:r>
              <a:rPr lang="en-IN" sz="3000" b="0" strike="noStrike" spc="-1">
                <a:solidFill>
                  <a:srgbClr val="000000"/>
                </a:solidFill>
                <a:latin typeface="arial"/>
                <a:ea typeface="DejaVu Sans"/>
              </a:rPr>
              <a:t>{1010}  RE: 1010</a:t>
            </a:r>
            <a:endParaRPr lang="en-IN" sz="3000" b="0" strike="noStrike" spc="-1">
              <a:latin typeface="Arial"/>
            </a:endParaRPr>
          </a:p>
          <a:p>
            <a:pPr algn="just">
              <a:lnSpc>
                <a:spcPct val="90000"/>
              </a:lnSpc>
            </a:pPr>
            <a:r>
              <a:rPr lang="en-IN" sz="3000" b="0" strike="noStrike" spc="-1">
                <a:solidFill>
                  <a:srgbClr val="000000"/>
                </a:solidFill>
                <a:latin typeface="arial"/>
                <a:ea typeface="DejaVu Sans"/>
              </a:rPr>
              <a:t>{10,1010} RE : 10+1010</a:t>
            </a:r>
            <a:endParaRPr lang="en-IN" sz="3000" b="0" strike="noStrike" spc="-1">
              <a:latin typeface="Arial"/>
            </a:endParaRPr>
          </a:p>
          <a:p>
            <a:pPr algn="just">
              <a:lnSpc>
                <a:spcPct val="90000"/>
              </a:lnSpc>
            </a:pPr>
            <a:r>
              <a:rPr lang="en-IN" sz="3000" b="0" strike="noStrike" spc="-1">
                <a:solidFill>
                  <a:srgbClr val="000000"/>
                </a:solidFill>
                <a:latin typeface="arial"/>
                <a:ea typeface="DejaVu Sans"/>
              </a:rPr>
              <a:t>{€, 0,00,000,…} RE: 0*</a:t>
            </a:r>
            <a:endParaRPr lang="en-IN" sz="3000" b="0" strike="noStrike" spc="-1">
              <a:latin typeface="Arial"/>
            </a:endParaRPr>
          </a:p>
          <a:p>
            <a:pPr algn="just">
              <a:lnSpc>
                <a:spcPct val="90000"/>
              </a:lnSpc>
            </a:pPr>
            <a:r>
              <a:rPr lang="en-IN" sz="3000" b="0" strike="noStrike" spc="-1">
                <a:solidFill>
                  <a:srgbClr val="000000"/>
                </a:solidFill>
                <a:latin typeface="arial"/>
                <a:ea typeface="DejaVu Sans"/>
              </a:rPr>
              <a:t>{0,00,000} RE : 0+  or  00*</a:t>
            </a:r>
            <a:endParaRPr lang="en-IN" sz="3000" b="0" strike="noStrike" spc="-1">
              <a:latin typeface="Arial"/>
            </a:endParaRPr>
          </a:p>
          <a:p>
            <a:pPr algn="just">
              <a:lnSpc>
                <a:spcPct val="90000"/>
              </a:lnSpc>
            </a:pPr>
            <a:endParaRPr lang="en-IN" sz="3000" b="0" strike="noStrike" spc="-1">
              <a:latin typeface="Arial"/>
            </a:endParaRPr>
          </a:p>
          <a:p>
            <a:pPr marL="228600" indent="-227160" algn="just">
              <a:lnSpc>
                <a:spcPct val="90000"/>
              </a:lnSpc>
              <a:buClr>
                <a:srgbClr val="000000"/>
              </a:buClr>
              <a:buFont typeface="Arial"/>
              <a:buChar char="•"/>
            </a:pPr>
            <a:r>
              <a:rPr lang="en-IN" sz="3000" b="1" strike="noStrike" spc="-1">
                <a:solidFill>
                  <a:srgbClr val="000000"/>
                </a:solidFill>
                <a:latin typeface="arial"/>
                <a:ea typeface="DejaVu Sans"/>
              </a:rPr>
              <a:t>Operations on Regular Language :</a:t>
            </a:r>
            <a:endParaRPr lang="en-IN" sz="3000" b="0" strike="noStrike" spc="-1">
              <a:latin typeface="Arial"/>
            </a:endParaRPr>
          </a:p>
          <a:p>
            <a:pPr marL="228600" indent="-227160" algn="just">
              <a:lnSpc>
                <a:spcPct val="90000"/>
              </a:lnSpc>
              <a:buClr>
                <a:srgbClr val="000000"/>
              </a:buClr>
              <a:buFont typeface="StarSymbol"/>
              <a:buAutoNum type="arabicParenR"/>
            </a:pPr>
            <a:r>
              <a:rPr lang="en-IN" sz="3000" b="0" strike="noStrike" spc="-1">
                <a:solidFill>
                  <a:srgbClr val="000000"/>
                </a:solidFill>
                <a:latin typeface="arial"/>
                <a:ea typeface="DejaVu Sans"/>
              </a:rPr>
              <a:t>+ (union),</a:t>
            </a:r>
            <a:endParaRPr lang="en-IN" sz="3000" b="0" strike="noStrike" spc="-1">
              <a:latin typeface="Arial"/>
            </a:endParaRPr>
          </a:p>
          <a:p>
            <a:pPr marL="228600" indent="-227160" algn="just">
              <a:lnSpc>
                <a:spcPct val="90000"/>
              </a:lnSpc>
              <a:buClr>
                <a:srgbClr val="000000"/>
              </a:buClr>
              <a:buFont typeface="StarSymbol"/>
              <a:buAutoNum type="arabicParenR"/>
            </a:pPr>
            <a:r>
              <a:rPr lang="en-IN" sz="3000" b="0" strike="noStrike" spc="-1">
                <a:solidFill>
                  <a:srgbClr val="000000"/>
                </a:solidFill>
                <a:latin typeface="arial"/>
                <a:ea typeface="DejaVu Sans"/>
              </a:rPr>
              <a:t> </a:t>
            </a:r>
            <a:r>
              <a:rPr lang="en-IN" sz="3000" b="1" strike="noStrike" spc="-1">
                <a:solidFill>
                  <a:srgbClr val="000000"/>
                </a:solidFill>
                <a:latin typeface="arial"/>
                <a:ea typeface="DejaVu Sans"/>
              </a:rPr>
              <a:t>. </a:t>
            </a:r>
            <a:r>
              <a:rPr lang="en-IN" sz="3000" b="0" strike="noStrike" spc="-1">
                <a:solidFill>
                  <a:srgbClr val="000000"/>
                </a:solidFill>
                <a:latin typeface="arial"/>
                <a:ea typeface="DejaVu Sans"/>
              </a:rPr>
              <a:t>(concatenation) , </a:t>
            </a:r>
            <a:endParaRPr lang="en-IN" sz="3000" b="0" strike="noStrike" spc="-1">
              <a:latin typeface="Arial"/>
            </a:endParaRPr>
          </a:p>
          <a:p>
            <a:pPr marL="228600" indent="-227160" algn="just">
              <a:lnSpc>
                <a:spcPct val="90000"/>
              </a:lnSpc>
              <a:buClr>
                <a:srgbClr val="000000"/>
              </a:buClr>
              <a:buFont typeface="StarSymbol"/>
              <a:buAutoNum type="arabicParenR"/>
            </a:pPr>
            <a:r>
              <a:rPr lang="en-IN" sz="3000" b="0" strike="noStrike" spc="-1">
                <a:solidFill>
                  <a:srgbClr val="000000"/>
                </a:solidFill>
                <a:latin typeface="arial"/>
                <a:ea typeface="DejaVu Sans"/>
              </a:rPr>
              <a:t>* (cleen closure)</a:t>
            </a:r>
            <a:endParaRPr lang="en-IN" sz="3000" b="0" strike="noStrike" spc="-1">
              <a:latin typeface="Arial"/>
            </a:endParaRPr>
          </a:p>
          <a:p>
            <a:pPr algn="just">
              <a:lnSpc>
                <a:spcPct val="90000"/>
              </a:lnSpc>
            </a:pPr>
            <a:endParaRPr lang="en-IN" sz="3000" b="0" strike="noStrike" spc="-1">
              <a:latin typeface="Arial"/>
            </a:endParaRPr>
          </a:p>
          <a:p>
            <a:pPr marL="228600" indent="-227160" algn="just">
              <a:lnSpc>
                <a:spcPct val="90000"/>
              </a:lnSpc>
              <a:buClr>
                <a:srgbClr val="000000"/>
              </a:buClr>
              <a:buFont typeface="StarSymbol"/>
              <a:buAutoNum type="arabicParenR"/>
            </a:pPr>
            <a:r>
              <a:rPr lang="en-IN" sz="2600" b="0" strike="noStrike" spc="-1">
                <a:solidFill>
                  <a:srgbClr val="C9211E"/>
                </a:solidFill>
                <a:latin typeface="arial"/>
                <a:ea typeface="DejaVu Sans"/>
              </a:rPr>
              <a:t>Expression written using these set of operators and describing a regular language is known as regular expression</a:t>
            </a:r>
            <a:endParaRPr lang="en-IN" sz="2600" b="0" strike="noStrike" spc="-1">
              <a:latin typeface="Arial"/>
            </a:endParaRPr>
          </a:p>
          <a:p>
            <a:pPr algn="just">
              <a:lnSpc>
                <a:spcPct val="100000"/>
              </a:lnSpc>
            </a:pPr>
            <a:endParaRPr lang="en-IN" sz="26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extShape 1"/>
          <p:cNvSpPr txBox="1"/>
          <p:nvPr/>
        </p:nvSpPr>
        <p:spPr>
          <a:xfrm>
            <a:off x="609480" y="195840"/>
            <a:ext cx="10972440" cy="646596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IN" sz="2600" b="0" strike="noStrike" spc="-1">
                <a:latin typeface="Arial"/>
              </a:rPr>
              <a:t>Step-04:</a:t>
            </a:r>
          </a:p>
          <a:p>
            <a:pPr marL="432000" indent="-324000">
              <a:spcBef>
                <a:spcPts val="1417"/>
              </a:spcBef>
              <a:buClr>
                <a:srgbClr val="000000"/>
              </a:buClr>
              <a:buSzPct val="45000"/>
              <a:buFont typeface="Wingdings" charset="2"/>
              <a:buChar char=""/>
            </a:pPr>
            <a:r>
              <a:rPr lang="en-IN" sz="2600" b="0" strike="noStrike" spc="-1">
                <a:latin typeface="Arial"/>
              </a:rPr>
              <a:t>Now, let us eliminate state B.</a:t>
            </a:r>
          </a:p>
          <a:p>
            <a:pPr marL="432000" indent="-324000">
              <a:spcBef>
                <a:spcPts val="1417"/>
              </a:spcBef>
              <a:buClr>
                <a:srgbClr val="000000"/>
              </a:buClr>
              <a:buSzPct val="45000"/>
              <a:buFont typeface="Wingdings" charset="2"/>
              <a:buChar char=""/>
            </a:pPr>
            <a:r>
              <a:rPr lang="en-IN" sz="2600" b="0" strike="noStrike" spc="-1">
                <a:latin typeface="Arial"/>
              </a:rPr>
              <a:t>There is a path going from state qi to state qf via state B.</a:t>
            </a:r>
          </a:p>
          <a:p>
            <a:pPr marL="432000" indent="-324000">
              <a:spcBef>
                <a:spcPts val="1417"/>
              </a:spcBef>
              <a:buClr>
                <a:srgbClr val="000000"/>
              </a:buClr>
              <a:buSzPct val="45000"/>
              <a:buFont typeface="Wingdings" charset="2"/>
              <a:buChar char=""/>
            </a:pPr>
            <a:r>
              <a:rPr lang="en-IN" sz="2600" b="0" strike="noStrike" spc="-1">
                <a:latin typeface="Arial"/>
              </a:rPr>
              <a:t>So, after eliminating state B, we put a direct path from state qi to state qf having cost 0.(10)*.∈ = 0(10)*</a:t>
            </a:r>
          </a:p>
          <a:p>
            <a:pPr marL="432000" indent="-324000">
              <a:spcBef>
                <a:spcPts val="1417"/>
              </a:spcBef>
              <a:buClr>
                <a:srgbClr val="000000"/>
              </a:buClr>
              <a:buSzPct val="45000"/>
              <a:buFont typeface="Wingdings" charset="2"/>
              <a:buChar char=""/>
            </a:pPr>
            <a:r>
              <a:rPr lang="en-IN" sz="2600" b="0" strike="noStrike" spc="-1">
                <a:latin typeface="Arial"/>
              </a:rPr>
              <a:t>Eliminating state B, we get-</a:t>
            </a:r>
          </a:p>
        </p:txBody>
      </p:sp>
      <p:pic>
        <p:nvPicPr>
          <p:cNvPr id="188" name="Picture 187"/>
          <p:cNvPicPr/>
          <p:nvPr/>
        </p:nvPicPr>
        <p:blipFill>
          <a:blip r:embed="rId2"/>
          <a:stretch/>
        </p:blipFill>
        <p:spPr>
          <a:xfrm>
            <a:off x="290160" y="3335040"/>
            <a:ext cx="11589480" cy="156312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Picture 188"/>
          <p:cNvPicPr/>
          <p:nvPr/>
        </p:nvPicPr>
        <p:blipFill>
          <a:blip r:embed="rId2"/>
          <a:stretch/>
        </p:blipFill>
        <p:spPr>
          <a:xfrm>
            <a:off x="2677320" y="82080"/>
            <a:ext cx="5099760" cy="644904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609480" y="202320"/>
            <a:ext cx="10972440" cy="456120"/>
          </a:xfrm>
          <a:prstGeom prst="rect">
            <a:avLst/>
          </a:prstGeom>
          <a:noFill/>
          <a:ln>
            <a:noFill/>
          </a:ln>
        </p:spPr>
        <p:txBody>
          <a:bodyPr lIns="0" tIns="0" rIns="0" bIns="0" anchor="ctr">
            <a:noAutofit/>
          </a:bodyPr>
          <a:lstStyle/>
          <a:p>
            <a:pPr algn="ctr"/>
            <a:r>
              <a:rPr lang="en-IN" sz="3200" b="0" strike="noStrike" spc="-1">
                <a:latin typeface="Arial"/>
              </a:rPr>
              <a:t>Arden's Theorem</a:t>
            </a:r>
          </a:p>
        </p:txBody>
      </p:sp>
      <p:sp>
        <p:nvSpPr>
          <p:cNvPr id="191" name="TextShape 2"/>
          <p:cNvSpPr txBox="1"/>
          <p:nvPr/>
        </p:nvSpPr>
        <p:spPr>
          <a:xfrm>
            <a:off x="609480" y="718200"/>
            <a:ext cx="10972440" cy="5747760"/>
          </a:xfrm>
          <a:prstGeom prst="rect">
            <a:avLst/>
          </a:prstGeom>
          <a:noFill/>
          <a:ln>
            <a:noFill/>
          </a:ln>
        </p:spPr>
        <p:txBody>
          <a:bodyPr lIns="0" tIns="0" rIns="0" bIns="0">
            <a:normAutofit/>
          </a:bodyPr>
          <a:lstStyle/>
          <a:p>
            <a:pPr marL="432000" indent="-324000" algn="just">
              <a:spcBef>
                <a:spcPts val="1417"/>
              </a:spcBef>
              <a:buClr>
                <a:srgbClr val="000000"/>
              </a:buClr>
              <a:buSzPct val="45000"/>
              <a:buFont typeface="Wingdings" charset="2"/>
              <a:buChar char=""/>
            </a:pPr>
            <a:endParaRPr lang="en-IN" sz="3200" b="0" strike="noStrike" spc="-1">
              <a:latin typeface="Arial"/>
            </a:endParaRPr>
          </a:p>
          <a:p>
            <a:pPr algn="just">
              <a:spcBef>
                <a:spcPts val="1417"/>
              </a:spcBef>
            </a:pPr>
            <a:r>
              <a:rPr lang="en-IN" sz="2200" b="0" strike="noStrike" spc="-1">
                <a:latin typeface="Arial"/>
              </a:rPr>
              <a:t>If P does not contain null string, then R = Q + RP has a unique solution that is R = QP*</a:t>
            </a:r>
          </a:p>
          <a:p>
            <a:pPr algn="just">
              <a:spcBef>
                <a:spcPts val="1417"/>
              </a:spcBef>
            </a:pPr>
            <a:r>
              <a:rPr lang="en-IN" sz="2200" b="0" strike="noStrike" spc="-1">
                <a:latin typeface="Arial"/>
              </a:rPr>
              <a:t>Proof −</a:t>
            </a:r>
          </a:p>
          <a:p>
            <a:pPr algn="just">
              <a:spcBef>
                <a:spcPts val="1417"/>
              </a:spcBef>
            </a:pPr>
            <a:r>
              <a:rPr lang="en-IN" sz="2200" b="0" strike="noStrike" spc="-1">
                <a:latin typeface="Arial"/>
              </a:rPr>
              <a:t>R = Q + (Q + RP)P [After putting the value R = Q + RP]</a:t>
            </a:r>
          </a:p>
          <a:p>
            <a:pPr algn="just">
              <a:spcBef>
                <a:spcPts val="1417"/>
              </a:spcBef>
            </a:pPr>
            <a:r>
              <a:rPr lang="en-IN" sz="2200" b="0" strike="noStrike" spc="-1">
                <a:latin typeface="Arial"/>
              </a:rPr>
              <a:t>= Q + QP + RPP</a:t>
            </a:r>
          </a:p>
          <a:p>
            <a:pPr algn="just">
              <a:spcBef>
                <a:spcPts val="1417"/>
              </a:spcBef>
            </a:pPr>
            <a:r>
              <a:rPr lang="en-IN" sz="2200" b="0" strike="noStrike" spc="-1">
                <a:latin typeface="Arial"/>
              </a:rPr>
              <a:t>When we put the value of R recursively again and again, we get the following equation −</a:t>
            </a:r>
          </a:p>
          <a:p>
            <a:pPr algn="just">
              <a:spcBef>
                <a:spcPts val="1417"/>
              </a:spcBef>
            </a:pPr>
            <a:r>
              <a:rPr lang="en-IN" sz="2200" b="0" strike="noStrike" spc="-1">
                <a:latin typeface="Arial"/>
              </a:rPr>
              <a:t>R = Q + QP + QP2 + QP3…..</a:t>
            </a:r>
          </a:p>
          <a:p>
            <a:pPr algn="just">
              <a:spcBef>
                <a:spcPts val="1417"/>
              </a:spcBef>
            </a:pPr>
            <a:r>
              <a:rPr lang="en-IN" sz="2200" b="0" strike="noStrike" spc="-1">
                <a:latin typeface="Arial"/>
              </a:rPr>
              <a:t>R = Q (ε + P + P2 + P3 + …. )</a:t>
            </a:r>
          </a:p>
          <a:p>
            <a:pPr algn="just">
              <a:spcBef>
                <a:spcPts val="1417"/>
              </a:spcBef>
            </a:pPr>
            <a:r>
              <a:rPr lang="en-IN" sz="2200" b="0" strike="noStrike" spc="-1">
                <a:latin typeface="Arial"/>
              </a:rPr>
              <a:t>R = QP* [As P* represents (ε + P + P2 + P3 + ….)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extShape 1"/>
          <p:cNvSpPr txBox="1"/>
          <p:nvPr/>
        </p:nvSpPr>
        <p:spPr>
          <a:xfrm>
            <a:off x="609480" y="273240"/>
            <a:ext cx="10972440" cy="1144800"/>
          </a:xfrm>
          <a:prstGeom prst="rect">
            <a:avLst/>
          </a:prstGeom>
          <a:noFill/>
          <a:ln>
            <a:noFill/>
          </a:ln>
        </p:spPr>
        <p:txBody>
          <a:bodyPr lIns="0" tIns="0" rIns="0" bIns="0" anchor="ctr">
            <a:noAutofit/>
          </a:bodyPr>
          <a:lstStyle/>
          <a:p>
            <a:pPr algn="ctr"/>
            <a:r>
              <a:rPr lang="en-IN" sz="3200" b="0" strike="noStrike" spc="-1">
                <a:latin typeface="Arial"/>
              </a:rPr>
              <a:t>Construct a regular expression corresponding to the automata given below </a:t>
            </a:r>
            <a:r>
              <a:rPr lang="en-IN" sz="4400" b="0" strike="noStrike" spc="-1">
                <a:latin typeface="Arial"/>
              </a:rPr>
              <a:t>−</a:t>
            </a:r>
          </a:p>
        </p:txBody>
      </p:sp>
      <p:pic>
        <p:nvPicPr>
          <p:cNvPr id="193" name="Picture 192"/>
          <p:cNvPicPr/>
          <p:nvPr/>
        </p:nvPicPr>
        <p:blipFill>
          <a:blip r:embed="rId2"/>
          <a:stretch/>
        </p:blipFill>
        <p:spPr>
          <a:xfrm>
            <a:off x="1741680" y="1698120"/>
            <a:ext cx="8360280" cy="4572000"/>
          </a:xfrm>
          <a:prstGeom prst="rect">
            <a:avLst/>
          </a:prstGeom>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xtShape 1"/>
          <p:cNvSpPr txBox="1"/>
          <p:nvPr/>
        </p:nvSpPr>
        <p:spPr>
          <a:xfrm>
            <a:off x="609480" y="326520"/>
            <a:ext cx="10972440" cy="6335640"/>
          </a:xfrm>
          <a:prstGeom prst="rect">
            <a:avLst/>
          </a:prstGeom>
          <a:noFill/>
          <a:ln>
            <a:noFill/>
          </a:ln>
        </p:spPr>
        <p:txBody>
          <a:bodyPr lIns="0" tIns="0" rIns="0" bIns="0">
            <a:normAutofit/>
          </a:bodyPr>
          <a:lstStyle/>
          <a:p>
            <a:r>
              <a:rPr lang="en-IN" sz="2200" b="0" strike="noStrike" spc="-1">
                <a:latin typeface="Arial"/>
              </a:rPr>
              <a:t>The equations for the three states q1, q2, and q3 are as follows −</a:t>
            </a:r>
          </a:p>
          <a:p>
            <a:r>
              <a:rPr lang="en-IN" sz="2200" b="1" strike="noStrike" spc="-1">
                <a:latin typeface="Arial"/>
              </a:rPr>
              <a:t>q1 = q1a + q3a + ε</a:t>
            </a:r>
            <a:r>
              <a:rPr lang="en-IN" sz="2200" b="0" strike="noStrike" spc="-1">
                <a:latin typeface="Arial"/>
              </a:rPr>
              <a:t> (ε move is because q1 is the initial state0</a:t>
            </a:r>
          </a:p>
          <a:p>
            <a:r>
              <a:rPr lang="en-IN" sz="2200" b="1" strike="noStrike" spc="-1">
                <a:latin typeface="Arial"/>
              </a:rPr>
              <a:t>q2 = q1b + q2b + q3b</a:t>
            </a:r>
            <a:endParaRPr lang="en-IN" sz="2200" b="0" strike="noStrike" spc="-1">
              <a:latin typeface="Arial"/>
            </a:endParaRPr>
          </a:p>
          <a:p>
            <a:r>
              <a:rPr lang="en-IN" sz="2200" b="1" strike="noStrike" spc="-1">
                <a:latin typeface="Arial"/>
              </a:rPr>
              <a:t>q3 = q2a</a:t>
            </a:r>
            <a:endParaRPr lang="en-IN" sz="2200" b="0" strike="noStrike" spc="-1">
              <a:latin typeface="Arial"/>
            </a:endParaRPr>
          </a:p>
          <a:p>
            <a:endParaRPr lang="en-IN" sz="2200" b="0" strike="noStrike" spc="-1">
              <a:latin typeface="Arial"/>
            </a:endParaRPr>
          </a:p>
          <a:p>
            <a:r>
              <a:rPr lang="en-IN" sz="2200" b="1" strike="noStrike" spc="-1">
                <a:latin typeface="Arial"/>
              </a:rPr>
              <a:t>q2 = q1b + q2b + q3b</a:t>
            </a:r>
            <a:endParaRPr lang="en-IN" sz="2200" b="0" strike="noStrike" spc="-1">
              <a:latin typeface="Arial"/>
            </a:endParaRPr>
          </a:p>
          <a:p>
            <a:endParaRPr lang="en-IN" sz="2200" b="0" strike="noStrike" spc="-1">
              <a:latin typeface="Arial"/>
            </a:endParaRPr>
          </a:p>
          <a:p>
            <a:r>
              <a:rPr lang="en-IN" sz="2200" b="1" strike="noStrike" spc="-1">
                <a:latin typeface="Arial"/>
              </a:rPr>
              <a:t>= q1b + q2b + (q2a)b (Substituting value of q3)</a:t>
            </a:r>
            <a:endParaRPr lang="en-IN" sz="2200" b="0" strike="noStrike" spc="-1">
              <a:latin typeface="Arial"/>
            </a:endParaRPr>
          </a:p>
          <a:p>
            <a:endParaRPr lang="en-IN" sz="2200" b="0" strike="noStrike" spc="-1">
              <a:latin typeface="Arial"/>
            </a:endParaRPr>
          </a:p>
          <a:p>
            <a:r>
              <a:rPr lang="en-IN" sz="2200" b="1" strike="noStrike" spc="-1">
                <a:latin typeface="Arial"/>
              </a:rPr>
              <a:t>= q1b + q2(b + ab)</a:t>
            </a:r>
            <a:endParaRPr lang="en-IN" sz="2200" b="0" strike="noStrike" spc="-1">
              <a:latin typeface="Arial"/>
            </a:endParaRPr>
          </a:p>
          <a:p>
            <a:endParaRPr lang="en-IN" sz="2200" b="0" strike="noStrike" spc="-1">
              <a:latin typeface="Arial"/>
            </a:endParaRPr>
          </a:p>
          <a:p>
            <a:r>
              <a:rPr lang="en-IN" sz="2200" b="1" strike="noStrike" spc="-1">
                <a:latin typeface="Arial"/>
              </a:rPr>
              <a:t>= q1b (b + ab)* (Applying Arden’s Theorem)</a:t>
            </a:r>
            <a:endParaRPr lang="en-IN" sz="2200" b="0" strike="noStrike" spc="-1">
              <a:latin typeface="Arial"/>
            </a:endParaRPr>
          </a:p>
          <a:p>
            <a:endParaRPr lang="en-IN" sz="2200" b="0" strike="noStrike" spc="-1">
              <a:latin typeface="Arial"/>
            </a:endParaRPr>
          </a:p>
          <a:p>
            <a:endParaRPr lang="en-IN" sz="22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Shape 1"/>
          <p:cNvSpPr txBox="1"/>
          <p:nvPr/>
        </p:nvSpPr>
        <p:spPr>
          <a:xfrm>
            <a:off x="609480" y="522360"/>
            <a:ext cx="10972440" cy="5878440"/>
          </a:xfrm>
          <a:prstGeom prst="rect">
            <a:avLst/>
          </a:prstGeom>
          <a:noFill/>
          <a:ln>
            <a:noFill/>
          </a:ln>
        </p:spPr>
        <p:txBody>
          <a:bodyPr lIns="0" tIns="0" rIns="0" bIns="0">
            <a:normAutofit fontScale="91000"/>
          </a:bodyPr>
          <a:lstStyle/>
          <a:p>
            <a:r>
              <a:rPr lang="en-IN" sz="2200" b="1" strike="noStrike" spc="-1">
                <a:latin typeface="Arial"/>
              </a:rPr>
              <a:t>q1 = q1a + q3a + ε</a:t>
            </a:r>
            <a:endParaRPr lang="en-IN" sz="2200" b="0" strike="noStrike" spc="-1">
              <a:latin typeface="Arial"/>
            </a:endParaRPr>
          </a:p>
          <a:p>
            <a:endParaRPr lang="en-IN" sz="2200" b="0" strike="noStrike" spc="-1">
              <a:latin typeface="Arial"/>
            </a:endParaRPr>
          </a:p>
          <a:p>
            <a:r>
              <a:rPr lang="en-IN" sz="2200" b="1" strike="noStrike" spc="-1">
                <a:latin typeface="Arial"/>
              </a:rPr>
              <a:t>= q1a + q2aa + ε (Substituting value of q3)</a:t>
            </a:r>
            <a:endParaRPr lang="en-IN" sz="2200" b="0" strike="noStrike" spc="-1">
              <a:latin typeface="Arial"/>
            </a:endParaRPr>
          </a:p>
          <a:p>
            <a:endParaRPr lang="en-IN" sz="2200" b="0" strike="noStrike" spc="-1">
              <a:latin typeface="Arial"/>
            </a:endParaRPr>
          </a:p>
          <a:p>
            <a:r>
              <a:rPr lang="en-IN" sz="2200" b="1" strike="noStrike" spc="-1">
                <a:latin typeface="Arial"/>
              </a:rPr>
              <a:t>= q1a + q1b(b + ab*)aa + ε (Substituting value of q2)</a:t>
            </a:r>
            <a:endParaRPr lang="en-IN" sz="2200" b="0" strike="noStrike" spc="-1">
              <a:latin typeface="Arial"/>
            </a:endParaRPr>
          </a:p>
          <a:p>
            <a:endParaRPr lang="en-IN" sz="2200" b="0" strike="noStrike" spc="-1">
              <a:latin typeface="Arial"/>
            </a:endParaRPr>
          </a:p>
          <a:p>
            <a:r>
              <a:rPr lang="en-IN" sz="2200" b="1" strike="noStrike" spc="-1">
                <a:latin typeface="Arial"/>
              </a:rPr>
              <a:t>= q1(a + b(b + ab)*aa) + ε</a:t>
            </a:r>
            <a:endParaRPr lang="en-IN" sz="2200" b="0" strike="noStrike" spc="-1">
              <a:latin typeface="Arial"/>
            </a:endParaRPr>
          </a:p>
          <a:p>
            <a:endParaRPr lang="en-IN" sz="2200" b="0" strike="noStrike" spc="-1">
              <a:latin typeface="Arial"/>
            </a:endParaRPr>
          </a:p>
          <a:p>
            <a:r>
              <a:rPr lang="en-IN" sz="2200" b="1" strike="noStrike" spc="-1">
                <a:latin typeface="Arial"/>
              </a:rPr>
              <a:t>= ε (a+ b(b + ab)*aa)*</a:t>
            </a:r>
            <a:endParaRPr lang="en-IN" sz="2200" b="0" strike="noStrike" spc="-1">
              <a:latin typeface="Arial"/>
            </a:endParaRPr>
          </a:p>
          <a:p>
            <a:endParaRPr lang="en-IN" sz="2200" b="0" strike="noStrike" spc="-1">
              <a:latin typeface="Arial"/>
            </a:endParaRPr>
          </a:p>
          <a:p>
            <a:r>
              <a:rPr lang="en-IN" sz="2200" b="1" strike="noStrike" spc="-1">
                <a:latin typeface="Arial"/>
              </a:rPr>
              <a:t>= (a + b(b + ab)*aa)*</a:t>
            </a:r>
            <a:endParaRPr lang="en-IN" sz="2200" b="0" strike="noStrike" spc="-1">
              <a:latin typeface="Arial"/>
            </a:endParaRPr>
          </a:p>
          <a:p>
            <a:endParaRPr lang="en-IN" sz="2200" b="0" strike="noStrike" spc="-1">
              <a:latin typeface="Arial"/>
            </a:endParaRPr>
          </a:p>
          <a:p>
            <a:r>
              <a:rPr lang="en-IN" sz="2200" b="1" strike="noStrike" spc="-1">
                <a:latin typeface="Arial"/>
              </a:rPr>
              <a:t>Hence, the regular expression is (a + b(b + ab)*aa)*.</a:t>
            </a:r>
            <a:endParaRPr lang="en-IN" sz="2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Picture 195"/>
          <p:cNvPicPr/>
          <p:nvPr/>
        </p:nvPicPr>
        <p:blipFill>
          <a:blip r:embed="rId2"/>
          <a:stretch/>
        </p:blipFill>
        <p:spPr>
          <a:xfrm>
            <a:off x="1393200" y="522360"/>
            <a:ext cx="8795880" cy="587844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extShape 1"/>
          <p:cNvSpPr txBox="1"/>
          <p:nvPr/>
        </p:nvSpPr>
        <p:spPr>
          <a:xfrm>
            <a:off x="609480" y="261000"/>
            <a:ext cx="10972440" cy="6270120"/>
          </a:xfrm>
          <a:prstGeom prst="rect">
            <a:avLst/>
          </a:prstGeom>
          <a:noFill/>
          <a:ln>
            <a:noFill/>
          </a:ln>
        </p:spPr>
        <p:txBody>
          <a:bodyPr lIns="0" tIns="0" rIns="0" bIns="0">
            <a:normAutofit/>
          </a:bodyPr>
          <a:lstStyle/>
          <a:p>
            <a:r>
              <a:rPr lang="en-IN" sz="2400" b="0" strike="noStrike" spc="-1">
                <a:latin typeface="Arial"/>
              </a:rPr>
              <a:t>q1 = q10 + ε</a:t>
            </a:r>
          </a:p>
          <a:p>
            <a:r>
              <a:rPr lang="en-IN" sz="2400" b="0" strike="noStrike" spc="-1">
                <a:latin typeface="Arial"/>
              </a:rPr>
              <a:t>q2 = q11 + q20</a:t>
            </a:r>
          </a:p>
          <a:p>
            <a:r>
              <a:rPr lang="en-IN" sz="2400" b="0" strike="noStrike" spc="-1">
                <a:latin typeface="Arial"/>
              </a:rPr>
              <a:t>q3 = q21 + q30 + q31</a:t>
            </a:r>
          </a:p>
          <a:p>
            <a:endParaRPr lang="en-IN" sz="2400" b="0" strike="noStrike" spc="-1">
              <a:latin typeface="Arial"/>
            </a:endParaRPr>
          </a:p>
          <a:p>
            <a:r>
              <a:rPr lang="en-IN" sz="2400" b="0" strike="noStrike" spc="-1">
                <a:latin typeface="Arial"/>
              </a:rPr>
              <a:t>q1 = ε0* [As, εR = R]</a:t>
            </a:r>
          </a:p>
          <a:p>
            <a:r>
              <a:rPr lang="en-IN" sz="2400" b="0" strike="noStrike" spc="-1">
                <a:latin typeface="Arial"/>
              </a:rPr>
              <a:t>So, q1 = 0*</a:t>
            </a:r>
          </a:p>
          <a:p>
            <a:r>
              <a:rPr lang="en-IN" sz="2400" b="0" strike="noStrike" spc="-1">
                <a:latin typeface="Arial"/>
              </a:rPr>
              <a:t>q2 = 0*1 + q20</a:t>
            </a:r>
          </a:p>
          <a:p>
            <a:endParaRPr lang="en-IN" sz="2400" b="0" strike="noStrike" spc="-1">
              <a:latin typeface="Arial"/>
            </a:endParaRPr>
          </a:p>
          <a:p>
            <a:r>
              <a:rPr lang="en-IN" sz="2400" b="0" strike="noStrike" spc="-1">
                <a:latin typeface="Arial"/>
              </a:rPr>
              <a:t>So, q2 = 0*1(0)* [By Arden’s theorem]</a:t>
            </a:r>
          </a:p>
          <a:p>
            <a:endParaRPr lang="en-IN" sz="2400" b="0" strike="noStrike" spc="-1">
              <a:latin typeface="Arial"/>
            </a:endParaRPr>
          </a:p>
          <a:p>
            <a:r>
              <a:rPr lang="en-IN" sz="2400" b="0" strike="noStrike" spc="-1">
                <a:latin typeface="Arial"/>
              </a:rPr>
              <a:t>Hence, the regular expression is 0*10*.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609480" y="288000"/>
            <a:ext cx="10971720" cy="633528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32000" indent="-323280" algn="ctr">
              <a:lnSpc>
                <a:spcPct val="100000"/>
              </a:lnSpc>
              <a:spcBef>
                <a:spcPts val="1417"/>
              </a:spcBef>
              <a:buClr>
                <a:srgbClr val="000000"/>
              </a:buClr>
              <a:buSzPct val="45000"/>
              <a:buFont typeface="Wingdings" charset="2"/>
              <a:buChar char=""/>
            </a:pPr>
            <a:r>
              <a:rPr lang="en-IN" sz="2800" b="1" strike="noStrike" spc="-1">
                <a:solidFill>
                  <a:srgbClr val="000000"/>
                </a:solidFill>
                <a:latin typeface="Arial"/>
                <a:ea typeface="DejaVu Sans"/>
              </a:rPr>
              <a:t>Precedence and associativity of the regular-expression operators</a:t>
            </a:r>
            <a:endParaRPr lang="en-IN" sz="2800" b="0" strike="noStrike" spc="-1">
              <a:latin typeface="Arial"/>
            </a:endParaRPr>
          </a:p>
          <a:p>
            <a:pPr algn="just">
              <a:lnSpc>
                <a:spcPct val="100000"/>
              </a:lnSpc>
              <a:spcBef>
                <a:spcPts val="1417"/>
              </a:spcBef>
            </a:pPr>
            <a:endParaRPr lang="en-IN" sz="2800" b="0" strike="noStrike" spc="-1">
              <a:latin typeface="Arial"/>
            </a:endParaRPr>
          </a:p>
          <a:p>
            <a:pPr marL="432000" indent="-323280" algn="just">
              <a:lnSpc>
                <a:spcPct val="100000"/>
              </a:lnSpc>
              <a:spcBef>
                <a:spcPts val="1417"/>
              </a:spcBef>
              <a:buClr>
                <a:srgbClr val="000000"/>
              </a:buClr>
              <a:buSzPct val="45000"/>
              <a:buFont typeface="Wingdings" charset="2"/>
              <a:buChar char=""/>
            </a:pPr>
            <a:r>
              <a:rPr lang="en-IN" sz="3200" b="0" strike="noStrike" spc="-1">
                <a:solidFill>
                  <a:srgbClr val="000000"/>
                </a:solidFill>
                <a:latin typeface="Arial"/>
                <a:ea typeface="DejaVu Sans"/>
              </a:rPr>
              <a:t>The regular-expression operator star has the highest precedence and is left associative.</a:t>
            </a:r>
            <a:endParaRPr lang="en-IN" sz="3200" b="0" strike="noStrike" spc="-1">
              <a:latin typeface="Arial"/>
            </a:endParaRPr>
          </a:p>
          <a:p>
            <a:pPr marL="432000" indent="-323280" algn="just">
              <a:lnSpc>
                <a:spcPct val="100000"/>
              </a:lnSpc>
              <a:spcBef>
                <a:spcPts val="1417"/>
              </a:spcBef>
              <a:buClr>
                <a:srgbClr val="000000"/>
              </a:buClr>
              <a:buSzPct val="45000"/>
              <a:buFont typeface="Wingdings" charset="2"/>
              <a:buChar char=""/>
            </a:pPr>
            <a:r>
              <a:rPr lang="en-IN" sz="3200" b="0" strike="noStrike" spc="-1">
                <a:solidFill>
                  <a:srgbClr val="000000"/>
                </a:solidFill>
                <a:latin typeface="Arial"/>
                <a:ea typeface="DejaVu Sans"/>
              </a:rPr>
              <a:t>The regular-expression operator concatenation has the next highest precedence and is left associative.</a:t>
            </a:r>
            <a:endParaRPr lang="en-IN" sz="3200" b="0" strike="noStrike" spc="-1">
              <a:latin typeface="Arial"/>
            </a:endParaRPr>
          </a:p>
          <a:p>
            <a:pPr marL="432000" indent="-323280" algn="just">
              <a:lnSpc>
                <a:spcPct val="100000"/>
              </a:lnSpc>
              <a:spcBef>
                <a:spcPts val="1417"/>
              </a:spcBef>
              <a:buClr>
                <a:srgbClr val="000000"/>
              </a:buClr>
              <a:buSzPct val="45000"/>
              <a:buFont typeface="Wingdings" charset="2"/>
              <a:buChar char=""/>
            </a:pPr>
            <a:r>
              <a:rPr lang="en-IN" sz="3200" b="0" strike="noStrike" spc="-1">
                <a:solidFill>
                  <a:srgbClr val="000000"/>
                </a:solidFill>
                <a:latin typeface="Arial"/>
                <a:ea typeface="DejaVu Sans"/>
              </a:rPr>
              <a:t>The regular-expression operator + has the lowest precedence and is left associative.</a:t>
            </a:r>
            <a:endParaRPr lang="en-IN" sz="3200" b="0" strike="noStrike" spc="-1">
              <a:latin typeface="Arial"/>
            </a:endParaRPr>
          </a:p>
          <a:p>
            <a:pPr marL="432000" indent="-323280" algn="just">
              <a:lnSpc>
                <a:spcPct val="100000"/>
              </a:lnSpc>
              <a:spcBef>
                <a:spcPts val="1417"/>
              </a:spcBef>
              <a:buClr>
                <a:srgbClr val="000000"/>
              </a:buClr>
              <a:buSzPct val="45000"/>
              <a:buFont typeface="Wingdings" charset="2"/>
              <a:buChar char=""/>
            </a:pPr>
            <a:r>
              <a:rPr lang="en-IN" sz="3200" b="0" strike="noStrike" spc="-1">
                <a:solidFill>
                  <a:srgbClr val="000000"/>
                </a:solidFill>
                <a:latin typeface="Arial"/>
                <a:ea typeface="DejaVu Sans"/>
              </a:rPr>
              <a:t>Thus the regular expression a + b*c would be grouped a + ((b*)c).</a:t>
            </a:r>
            <a:endParaRPr lang="en-IN" sz="3200" b="0" strike="noStrike" spc="-1">
              <a:latin typeface="Arial"/>
            </a:endParaRPr>
          </a:p>
          <a:p>
            <a:pPr algn="just">
              <a:lnSpc>
                <a:spcPct val="100000"/>
              </a:lnSpc>
              <a:spcBef>
                <a:spcPts val="1417"/>
              </a:spcBef>
            </a:pPr>
            <a:endParaRPr lang="en-IN" sz="32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Picture 153"/>
          <p:cNvPicPr/>
          <p:nvPr/>
        </p:nvPicPr>
        <p:blipFill>
          <a:blip r:embed="rId2"/>
          <a:stretch/>
        </p:blipFill>
        <p:spPr>
          <a:xfrm>
            <a:off x="2929680" y="-7920"/>
            <a:ext cx="6328440" cy="6857280"/>
          </a:xfrm>
          <a:prstGeom prst="rect">
            <a:avLst/>
          </a:prstGeom>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CustomShape 1"/>
          <p:cNvSpPr/>
          <p:nvPr/>
        </p:nvSpPr>
        <p:spPr>
          <a:xfrm>
            <a:off x="609480" y="288000"/>
            <a:ext cx="10971720" cy="64072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just">
              <a:lnSpc>
                <a:spcPct val="100000"/>
              </a:lnSpc>
            </a:pPr>
            <a:r>
              <a:rPr lang="en-IN" sz="3200" b="0" strike="noStrike" spc="-1">
                <a:solidFill>
                  <a:srgbClr val="000000"/>
                </a:solidFill>
                <a:latin typeface="Arial"/>
                <a:ea typeface="DejaVu Sans"/>
              </a:rPr>
              <a:t>Let E and F be regular expressions denoting the languages L(E) and L(F), respectively.</a:t>
            </a:r>
            <a:endParaRPr lang="en-IN" sz="3200" b="0" strike="noStrike" spc="-1">
              <a:latin typeface="Arial"/>
            </a:endParaRPr>
          </a:p>
          <a:p>
            <a:pPr algn="just">
              <a:lnSpc>
                <a:spcPct val="100000"/>
              </a:lnSpc>
            </a:pPr>
            <a:endParaRPr lang="en-IN" sz="3200" b="0" strike="noStrike" spc="-1">
              <a:latin typeface="Arial"/>
            </a:endParaRPr>
          </a:p>
          <a:p>
            <a:pPr marL="216000" indent="-215280" algn="just">
              <a:lnSpc>
                <a:spcPct val="100000"/>
              </a:lnSpc>
              <a:buClr>
                <a:srgbClr val="000000"/>
              </a:buClr>
              <a:buSzPct val="45000"/>
              <a:buFont typeface="Wingdings" charset="2"/>
              <a:buChar char=""/>
            </a:pPr>
            <a:r>
              <a:rPr lang="en-IN" sz="3200" b="0" strike="noStrike" spc="-1">
                <a:solidFill>
                  <a:srgbClr val="000000"/>
                </a:solidFill>
                <a:latin typeface="Arial"/>
                <a:ea typeface="DejaVu Sans"/>
              </a:rPr>
              <a:t>  E + F is a regular expression that denotes L(E) ∪ L(F).</a:t>
            </a:r>
            <a:endParaRPr lang="en-IN" sz="3200" b="0" strike="noStrike" spc="-1">
              <a:latin typeface="Arial"/>
            </a:endParaRPr>
          </a:p>
          <a:p>
            <a:pPr algn="just">
              <a:lnSpc>
                <a:spcPct val="100000"/>
              </a:lnSpc>
            </a:pPr>
            <a:endParaRPr lang="en-IN" sz="3200" b="0" strike="noStrike" spc="-1">
              <a:latin typeface="Arial"/>
            </a:endParaRPr>
          </a:p>
          <a:p>
            <a:pPr marL="216000" indent="-215280" algn="just">
              <a:lnSpc>
                <a:spcPct val="100000"/>
              </a:lnSpc>
              <a:buClr>
                <a:srgbClr val="000000"/>
              </a:buClr>
              <a:buSzPct val="45000"/>
              <a:buFont typeface="Wingdings" charset="2"/>
              <a:buChar char=""/>
            </a:pPr>
            <a:r>
              <a:rPr lang="en-IN" sz="3200" b="0" strike="noStrike" spc="-1">
                <a:solidFill>
                  <a:srgbClr val="000000"/>
                </a:solidFill>
                <a:latin typeface="Arial"/>
                <a:ea typeface="DejaVu Sans"/>
              </a:rPr>
              <a:t> EF is a regular expression that denotes L(E)L(F), the   concatenation of L(E) and L(F).</a:t>
            </a:r>
            <a:endParaRPr lang="en-IN" sz="3200" b="0" strike="noStrike" spc="-1">
              <a:latin typeface="Arial"/>
            </a:endParaRPr>
          </a:p>
          <a:p>
            <a:pPr algn="just">
              <a:lnSpc>
                <a:spcPct val="100000"/>
              </a:lnSpc>
            </a:pPr>
            <a:endParaRPr lang="en-IN" sz="3200" b="0" strike="noStrike" spc="-1">
              <a:latin typeface="Arial"/>
            </a:endParaRPr>
          </a:p>
          <a:p>
            <a:pPr marL="216000" indent="-215280" algn="just">
              <a:lnSpc>
                <a:spcPct val="100000"/>
              </a:lnSpc>
              <a:buClr>
                <a:srgbClr val="000000"/>
              </a:buClr>
              <a:buSzPct val="45000"/>
              <a:buFont typeface="Wingdings" charset="2"/>
              <a:buChar char=""/>
            </a:pPr>
            <a:r>
              <a:rPr lang="en-IN" sz="3200" b="0" strike="noStrike" spc="-1">
                <a:solidFill>
                  <a:srgbClr val="000000"/>
                </a:solidFill>
                <a:latin typeface="Arial"/>
                <a:ea typeface="DejaVu Sans"/>
              </a:rPr>
              <a:t>  E* is a regular expression that denotes (L(E))*.</a:t>
            </a:r>
            <a:endParaRPr lang="en-IN" sz="3200" b="0" strike="noStrike" spc="-1">
              <a:latin typeface="Arial"/>
            </a:endParaRPr>
          </a:p>
          <a:p>
            <a:pPr algn="just">
              <a:lnSpc>
                <a:spcPct val="100000"/>
              </a:lnSpc>
            </a:pPr>
            <a:endParaRPr lang="en-IN" sz="3200" b="0" strike="noStrike" spc="-1">
              <a:latin typeface="Arial"/>
            </a:endParaRPr>
          </a:p>
          <a:p>
            <a:pPr marL="216000" indent="-215280" algn="just">
              <a:lnSpc>
                <a:spcPct val="100000"/>
              </a:lnSpc>
              <a:buClr>
                <a:srgbClr val="000000"/>
              </a:buClr>
              <a:buSzPct val="45000"/>
              <a:buFont typeface="Wingdings" charset="2"/>
              <a:buChar char=""/>
            </a:pPr>
            <a:r>
              <a:rPr lang="en-IN" sz="3200" b="0" strike="noStrike" spc="-1">
                <a:solidFill>
                  <a:srgbClr val="000000"/>
                </a:solidFill>
                <a:latin typeface="Arial"/>
                <a:ea typeface="DejaVu Sans"/>
              </a:rPr>
              <a:t>  (E) is a regular expression that denotes L(E).</a:t>
            </a:r>
            <a:endParaRPr lang="en-IN" sz="3200" b="0" strike="noStrike" spc="-1">
              <a:latin typeface="Arial"/>
            </a:endParaRPr>
          </a:p>
          <a:p>
            <a:pPr algn="just">
              <a:lnSpc>
                <a:spcPct val="100000"/>
              </a:lnSpc>
            </a:pPr>
            <a:endParaRPr lang="en-IN" sz="3200" b="0" strike="noStrike" spc="-1">
              <a:latin typeface="Arial"/>
            </a:endParaRPr>
          </a:p>
          <a:p>
            <a:pPr algn="just">
              <a:lnSpc>
                <a:spcPct val="100000"/>
              </a:lnSpc>
            </a:pPr>
            <a:endParaRPr lang="en-IN" sz="32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CustomShape 1"/>
          <p:cNvSpPr/>
          <p:nvPr/>
        </p:nvSpPr>
        <p:spPr>
          <a:xfrm>
            <a:off x="1531080" y="290880"/>
            <a:ext cx="9066600" cy="703800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a:lnSpc>
                <a:spcPct val="100000"/>
              </a:lnSpc>
            </a:pPr>
            <a:r>
              <a:rPr lang="en-IN" sz="2200" b="0" strike="noStrike" spc="-1">
                <a:solidFill>
                  <a:srgbClr val="000000"/>
                </a:solidFill>
                <a:latin typeface="Arial"/>
                <a:ea typeface="DejaVu Sans"/>
              </a:rPr>
              <a:t>1. The set of strings over {0,1} that end in 3 consecutive 1's. </a:t>
            </a:r>
            <a:endParaRPr lang="en-IN" sz="2200" b="0" strike="noStrike" spc="-1">
              <a:latin typeface="Arial"/>
            </a:endParaRPr>
          </a:p>
          <a:p>
            <a:pPr>
              <a:lnSpc>
                <a:spcPct val="100000"/>
              </a:lnSpc>
            </a:pPr>
            <a:r>
              <a:rPr lang="en-IN" sz="2200" b="0" strike="noStrike" spc="-1">
                <a:solidFill>
                  <a:srgbClr val="000000"/>
                </a:solidFill>
                <a:latin typeface="Arial"/>
                <a:ea typeface="DejaVu Sans"/>
              </a:rPr>
              <a:t>             L ={ 111, 0111, 1111, 10111....}</a:t>
            </a:r>
            <a:endParaRPr lang="en-IN" sz="2200" b="0" strike="noStrike" spc="-1">
              <a:latin typeface="Arial"/>
            </a:endParaRPr>
          </a:p>
          <a:p>
            <a:pPr>
              <a:lnSpc>
                <a:spcPct val="100000"/>
              </a:lnSpc>
            </a:pPr>
            <a:r>
              <a:rPr lang="en-IN" sz="2200" b="0" strike="noStrike" spc="-1">
                <a:solidFill>
                  <a:srgbClr val="000000"/>
                </a:solidFill>
                <a:latin typeface="Arial"/>
                <a:ea typeface="DejaVu Sans"/>
              </a:rPr>
              <a:t>      RE: (0 | 1)* 111</a:t>
            </a:r>
            <a:endParaRPr lang="en-IN" sz="2200" b="0" strike="noStrike" spc="-1">
              <a:latin typeface="Arial"/>
            </a:endParaRPr>
          </a:p>
          <a:p>
            <a:pPr>
              <a:lnSpc>
                <a:spcPct val="100000"/>
              </a:lnSpc>
            </a:pPr>
            <a:endParaRPr lang="en-IN" sz="2200" b="0" strike="noStrike" spc="-1">
              <a:latin typeface="Arial"/>
            </a:endParaRPr>
          </a:p>
          <a:p>
            <a:pPr>
              <a:lnSpc>
                <a:spcPct val="100000"/>
              </a:lnSpc>
            </a:pPr>
            <a:r>
              <a:rPr lang="en-IN" sz="2200" b="0" strike="noStrike" spc="-1">
                <a:solidFill>
                  <a:srgbClr val="000000"/>
                </a:solidFill>
                <a:latin typeface="Arial"/>
                <a:ea typeface="DejaVu Sans"/>
              </a:rPr>
              <a:t>2.  The set of strings over {0,1} that have at least one 1.</a:t>
            </a:r>
            <a:endParaRPr lang="en-IN" sz="2200" b="0" strike="noStrike" spc="-1">
              <a:latin typeface="Arial"/>
            </a:endParaRPr>
          </a:p>
          <a:p>
            <a:pPr>
              <a:lnSpc>
                <a:spcPct val="100000"/>
              </a:lnSpc>
            </a:pPr>
            <a:r>
              <a:rPr lang="en-IN" sz="2200" b="0" strike="noStrike" spc="-1">
                <a:solidFill>
                  <a:srgbClr val="000000"/>
                </a:solidFill>
                <a:latin typeface="Arial"/>
                <a:ea typeface="DejaVu Sans"/>
              </a:rPr>
              <a:t>               L={01,10,001,100,010.... }</a:t>
            </a:r>
            <a:endParaRPr lang="en-IN" sz="2200" b="0" strike="noStrike" spc="-1">
              <a:latin typeface="Arial"/>
            </a:endParaRPr>
          </a:p>
          <a:p>
            <a:pPr>
              <a:lnSpc>
                <a:spcPct val="100000"/>
              </a:lnSpc>
            </a:pPr>
            <a:r>
              <a:rPr lang="en-IN" sz="2200" b="0" strike="noStrike" spc="-1">
                <a:solidFill>
                  <a:srgbClr val="000000"/>
                </a:solidFill>
                <a:latin typeface="Arial"/>
                <a:ea typeface="DejaVu Sans"/>
              </a:rPr>
              <a:t>      RE: 0* 1 (0 | 1)*</a:t>
            </a:r>
            <a:endParaRPr lang="en-IN" sz="2200" b="0" strike="noStrike" spc="-1">
              <a:latin typeface="Arial"/>
            </a:endParaRPr>
          </a:p>
          <a:p>
            <a:pPr>
              <a:lnSpc>
                <a:spcPct val="100000"/>
              </a:lnSpc>
            </a:pPr>
            <a:endParaRPr lang="en-IN" sz="2200" b="0" strike="noStrike" spc="-1">
              <a:latin typeface="Arial"/>
            </a:endParaRPr>
          </a:p>
          <a:p>
            <a:pPr>
              <a:lnSpc>
                <a:spcPct val="100000"/>
              </a:lnSpc>
            </a:pPr>
            <a:r>
              <a:rPr lang="en-IN" sz="2200" b="0" strike="noStrike" spc="-1">
                <a:solidFill>
                  <a:srgbClr val="000000"/>
                </a:solidFill>
                <a:latin typeface="Arial"/>
                <a:ea typeface="DejaVu Sans"/>
              </a:rPr>
              <a:t>3.  L consisting of only even number of 1’s including empty    string </a:t>
            </a:r>
            <a:endParaRPr lang="en-IN" sz="2200" b="0" strike="noStrike" spc="-1">
              <a:latin typeface="Arial"/>
            </a:endParaRPr>
          </a:p>
          <a:p>
            <a:pPr>
              <a:lnSpc>
                <a:spcPct val="100000"/>
              </a:lnSpc>
            </a:pPr>
            <a:r>
              <a:rPr lang="en-IN" sz="2200" b="0" strike="noStrike" spc="-1">
                <a:solidFill>
                  <a:srgbClr val="000000"/>
                </a:solidFill>
                <a:latin typeface="Arial"/>
                <a:ea typeface="DejaVu Sans"/>
              </a:rPr>
              <a:t>      L = {ε, 11, 1111, 111111, ……….}</a:t>
            </a:r>
            <a:endParaRPr lang="en-IN" sz="2200" b="0" strike="noStrike" spc="-1">
              <a:latin typeface="Arial"/>
            </a:endParaRPr>
          </a:p>
          <a:p>
            <a:pPr>
              <a:lnSpc>
                <a:spcPct val="100000"/>
              </a:lnSpc>
            </a:pPr>
            <a:r>
              <a:rPr lang="en-IN" sz="2200" b="0" strike="noStrike" spc="-1">
                <a:solidFill>
                  <a:srgbClr val="000000"/>
                </a:solidFill>
                <a:latin typeface="Arial"/>
                <a:ea typeface="DejaVu Sans"/>
              </a:rPr>
              <a:t>       RE: (11)*</a:t>
            </a:r>
            <a:endParaRPr lang="en-IN" sz="2200" b="0" strike="noStrike" spc="-1">
              <a:latin typeface="Arial"/>
            </a:endParaRPr>
          </a:p>
          <a:p>
            <a:pPr>
              <a:lnSpc>
                <a:spcPct val="100000"/>
              </a:lnSpc>
            </a:pPr>
            <a:endParaRPr lang="en-IN" sz="2200" b="0" strike="noStrike" spc="-1">
              <a:latin typeface="Arial"/>
            </a:endParaRPr>
          </a:p>
          <a:p>
            <a:pPr>
              <a:lnSpc>
                <a:spcPct val="100000"/>
              </a:lnSpc>
            </a:pPr>
            <a:r>
              <a:rPr lang="en-IN" sz="2200" b="0" strike="noStrike" spc="-1">
                <a:solidFill>
                  <a:srgbClr val="000000"/>
                </a:solidFill>
                <a:latin typeface="Arial"/>
                <a:ea typeface="DejaVu Sans"/>
              </a:rPr>
              <a:t>4. L consisting of even number of 1’s including empty    string </a:t>
            </a:r>
            <a:endParaRPr lang="en-IN" sz="2200" b="0" strike="noStrike" spc="-1">
              <a:latin typeface="Arial"/>
            </a:endParaRPr>
          </a:p>
          <a:p>
            <a:pPr>
              <a:lnSpc>
                <a:spcPct val="100000"/>
              </a:lnSpc>
            </a:pPr>
            <a:r>
              <a:rPr lang="en-IN" sz="2200" b="0" strike="noStrike" spc="-1">
                <a:solidFill>
                  <a:srgbClr val="000000"/>
                </a:solidFill>
                <a:latin typeface="Arial"/>
                <a:ea typeface="Courier New"/>
              </a:rPr>
              <a:t>      L = {ε, 11,011,110, 1111, 0101, 111111, ……….}       RE: (0* 1 0* 1 0*)*</a:t>
            </a:r>
            <a:endParaRPr lang="en-IN" sz="2200" b="0" strike="noStrike" spc="-1">
              <a:latin typeface="Arial"/>
            </a:endParaRPr>
          </a:p>
          <a:p>
            <a:pPr>
              <a:lnSpc>
                <a:spcPct val="100000"/>
              </a:lnSpc>
            </a:pPr>
            <a:endParaRPr lang="en-IN" sz="2200" b="0" strike="noStrike" spc="-1">
              <a:latin typeface="Arial"/>
            </a:endParaRPr>
          </a:p>
          <a:p>
            <a:pPr>
              <a:lnSpc>
                <a:spcPct val="100000"/>
              </a:lnSpc>
            </a:pPr>
            <a:r>
              <a:rPr lang="en-IN" sz="2200" b="0" strike="noStrike" spc="-1">
                <a:solidFill>
                  <a:srgbClr val="000000"/>
                </a:solidFill>
                <a:latin typeface="Arial"/>
                <a:ea typeface="DejaVu Sans"/>
              </a:rPr>
              <a:t>5. strings of a’s and b’s ending with the string abb.</a:t>
            </a:r>
            <a:endParaRPr lang="en-IN" sz="2200" b="0" strike="noStrike" spc="-1">
              <a:latin typeface="Arial"/>
            </a:endParaRPr>
          </a:p>
          <a:p>
            <a:pPr>
              <a:lnSpc>
                <a:spcPct val="100000"/>
              </a:lnSpc>
            </a:pPr>
            <a:r>
              <a:rPr lang="en-IN" sz="2200" b="0" strike="noStrike" spc="-1">
                <a:solidFill>
                  <a:srgbClr val="000000"/>
                </a:solidFill>
                <a:latin typeface="Arial"/>
                <a:ea typeface="DejaVu Sans"/>
              </a:rPr>
              <a:t>           L = {abb, aabb, babb, aaabb, ababb, …………..}</a:t>
            </a:r>
            <a:endParaRPr lang="en-IN" sz="2200" b="0" strike="noStrike" spc="-1">
              <a:latin typeface="Arial"/>
            </a:endParaRPr>
          </a:p>
          <a:p>
            <a:pPr>
              <a:lnSpc>
                <a:spcPct val="100000"/>
              </a:lnSpc>
            </a:pPr>
            <a:r>
              <a:rPr lang="en-IN" sz="2200" b="0" strike="noStrike" spc="-1">
                <a:solidFill>
                  <a:srgbClr val="000000"/>
                </a:solidFill>
                <a:latin typeface="Arial"/>
                <a:ea typeface="DejaVu Sans"/>
              </a:rPr>
              <a:t>     RE : (a+b)*abb</a:t>
            </a:r>
            <a:endParaRPr lang="en-IN" sz="2200" b="0" strike="noStrike" spc="-1">
              <a:latin typeface="Arial"/>
            </a:endParaRPr>
          </a:p>
          <a:p>
            <a:pPr>
              <a:lnSpc>
                <a:spcPct val="100000"/>
              </a:lnSpc>
            </a:pPr>
            <a:endParaRPr lang="en-IN" sz="2200" b="0" strike="noStrike" spc="-1">
              <a:latin typeface="Arial"/>
            </a:endParaRPr>
          </a:p>
          <a:p>
            <a:pPr>
              <a:lnSpc>
                <a:spcPct val="100000"/>
              </a:lnSpc>
            </a:pPr>
            <a:r>
              <a:rPr lang="en-IN" sz="2200" b="0" strike="noStrike" spc="-1">
                <a:solidFill>
                  <a:srgbClr val="000000"/>
                </a:solidFill>
                <a:latin typeface="Arial"/>
                <a:ea typeface="DejaVu Sans"/>
              </a:rPr>
              <a:t>  </a:t>
            </a:r>
            <a:endParaRPr lang="en-IN" sz="2200" b="0" strike="noStrike" spc="-1">
              <a:latin typeface="Arial"/>
            </a:endParaRPr>
          </a:p>
          <a:p>
            <a:pPr>
              <a:lnSpc>
                <a:spcPct val="100000"/>
              </a:lnSpc>
            </a:pPr>
            <a:r>
              <a:rPr lang="en-IN" sz="2200" b="0" strike="noStrike" spc="-1">
                <a:solidFill>
                  <a:srgbClr val="000000"/>
                </a:solidFill>
                <a:latin typeface="Arial"/>
                <a:ea typeface="DejaVu Sans"/>
              </a:rPr>
              <a:t>  </a:t>
            </a:r>
            <a:endParaRPr lang="en-IN" sz="22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ustomShape 1"/>
          <p:cNvSpPr/>
          <p:nvPr/>
        </p:nvSpPr>
        <p:spPr>
          <a:xfrm>
            <a:off x="966600" y="290880"/>
            <a:ext cx="10120320" cy="726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N" sz="2200" b="0" strike="noStrike" spc="-1">
                <a:solidFill>
                  <a:srgbClr val="000000"/>
                </a:solidFill>
                <a:latin typeface="Arial"/>
                <a:ea typeface="DejaVu Sans"/>
              </a:rPr>
              <a:t>1. Write the regular expression for the language accepting all the string which are starting with 1 and ending with 0, over ∑ = {0, 1}.</a:t>
            </a:r>
            <a:endParaRPr lang="en-IN" sz="2200" b="0" strike="noStrike" spc="-1">
              <a:latin typeface="Arial"/>
            </a:endParaRPr>
          </a:p>
          <a:p>
            <a:pPr>
              <a:lnSpc>
                <a:spcPct val="100000"/>
              </a:lnSpc>
            </a:pPr>
            <a:r>
              <a:rPr lang="en-IN" sz="2200" b="0" strike="noStrike" spc="-1">
                <a:solidFill>
                  <a:srgbClr val="000000"/>
                </a:solidFill>
                <a:latin typeface="Arial"/>
                <a:ea typeface="DejaVu Sans"/>
              </a:rPr>
              <a:t>Solution:    R = 1 (0+1)* 0  </a:t>
            </a:r>
            <a:endParaRPr lang="en-IN" sz="2200" b="0" strike="noStrike" spc="-1">
              <a:latin typeface="Arial"/>
            </a:endParaRPr>
          </a:p>
          <a:p>
            <a:pPr>
              <a:lnSpc>
                <a:spcPct val="100000"/>
              </a:lnSpc>
            </a:pPr>
            <a:endParaRPr lang="en-IN" sz="2200" b="0" strike="noStrike" spc="-1">
              <a:latin typeface="Arial"/>
            </a:endParaRPr>
          </a:p>
          <a:p>
            <a:pPr>
              <a:lnSpc>
                <a:spcPct val="100000"/>
              </a:lnSpc>
            </a:pPr>
            <a:r>
              <a:rPr lang="en-IN" sz="2200" b="0" strike="noStrike" spc="-1">
                <a:solidFill>
                  <a:srgbClr val="000000"/>
                </a:solidFill>
                <a:latin typeface="Arial"/>
                <a:ea typeface="DejaVu Sans"/>
              </a:rPr>
              <a:t>2. Write the regular expression for the language starting and ending with a and having any having any combination of b's in between.</a:t>
            </a:r>
            <a:endParaRPr lang="en-IN" sz="2200" b="0" strike="noStrike" spc="-1">
              <a:latin typeface="Arial"/>
            </a:endParaRPr>
          </a:p>
          <a:p>
            <a:pPr>
              <a:lnSpc>
                <a:spcPct val="100000"/>
              </a:lnSpc>
            </a:pPr>
            <a:r>
              <a:rPr lang="en-IN" sz="2200" b="0" strike="noStrike" spc="-1">
                <a:solidFill>
                  <a:srgbClr val="000000"/>
                </a:solidFill>
                <a:latin typeface="Arial"/>
                <a:ea typeface="DejaVu Sans"/>
              </a:rPr>
              <a:t>Solution:    R = a b* b</a:t>
            </a:r>
            <a:endParaRPr lang="en-IN" sz="2200" b="0" strike="noStrike" spc="-1">
              <a:latin typeface="Arial"/>
            </a:endParaRPr>
          </a:p>
          <a:p>
            <a:pPr>
              <a:lnSpc>
                <a:spcPct val="100000"/>
              </a:lnSpc>
            </a:pPr>
            <a:endParaRPr lang="en-IN" sz="2200" b="0" strike="noStrike" spc="-1">
              <a:latin typeface="Arial"/>
            </a:endParaRPr>
          </a:p>
          <a:p>
            <a:pPr>
              <a:lnSpc>
                <a:spcPct val="100000"/>
              </a:lnSpc>
            </a:pPr>
            <a:r>
              <a:rPr lang="en-IN" sz="2200" b="0" strike="noStrike" spc="-1">
                <a:solidFill>
                  <a:srgbClr val="000000"/>
                </a:solidFill>
                <a:latin typeface="Arial"/>
                <a:ea typeface="DejaVu Sans"/>
              </a:rPr>
              <a:t>3. Write the regular expression for the language starting with a but not having consecutive b's.</a:t>
            </a:r>
            <a:endParaRPr lang="en-IN" sz="2200" b="0" strike="noStrike" spc="-1">
              <a:latin typeface="Arial"/>
            </a:endParaRPr>
          </a:p>
          <a:p>
            <a:pPr>
              <a:lnSpc>
                <a:spcPct val="100000"/>
              </a:lnSpc>
            </a:pPr>
            <a:r>
              <a:rPr lang="en-IN" sz="2200" b="0" strike="noStrike" spc="-1">
                <a:solidFill>
                  <a:srgbClr val="000000"/>
                </a:solidFill>
                <a:latin typeface="Arial"/>
                <a:ea typeface="DejaVu Sans"/>
              </a:rPr>
              <a:t>Solution:     L = {a, aba, aab, aba, aaa, abab, .....}  </a:t>
            </a:r>
            <a:endParaRPr lang="en-IN" sz="2200" b="0" strike="noStrike" spc="-1">
              <a:latin typeface="Arial"/>
            </a:endParaRPr>
          </a:p>
          <a:p>
            <a:pPr>
              <a:lnSpc>
                <a:spcPct val="100000"/>
              </a:lnSpc>
            </a:pPr>
            <a:r>
              <a:rPr lang="en-IN" sz="2200" b="0" strike="noStrike" spc="-1">
                <a:solidFill>
                  <a:srgbClr val="000000"/>
                </a:solidFill>
                <a:latin typeface="Arial"/>
                <a:ea typeface="DejaVu Sans"/>
              </a:rPr>
              <a:t>    R = {a + ab}*   </a:t>
            </a:r>
            <a:endParaRPr lang="en-IN" sz="2200" b="0" strike="noStrike" spc="-1">
              <a:latin typeface="Arial"/>
            </a:endParaRPr>
          </a:p>
          <a:p>
            <a:pPr>
              <a:lnSpc>
                <a:spcPct val="100000"/>
              </a:lnSpc>
            </a:pPr>
            <a:endParaRPr lang="en-IN" sz="2200" b="0" strike="noStrike" spc="-1">
              <a:latin typeface="Arial"/>
            </a:endParaRPr>
          </a:p>
          <a:p>
            <a:pPr>
              <a:lnSpc>
                <a:spcPct val="100000"/>
              </a:lnSpc>
            </a:pPr>
            <a:r>
              <a:rPr lang="en-IN" sz="2200" b="0" strike="noStrike" spc="-1">
                <a:solidFill>
                  <a:srgbClr val="000000"/>
                </a:solidFill>
                <a:latin typeface="Arial"/>
                <a:ea typeface="DejaVu Sans"/>
              </a:rPr>
              <a:t>4. Write the regular expression for the language accepting all the string in which any number of a's is followed by any number of b's is followed by any number of c's.</a:t>
            </a:r>
            <a:endParaRPr lang="en-IN" sz="2200" b="0" strike="noStrike" spc="-1">
              <a:latin typeface="Arial"/>
            </a:endParaRPr>
          </a:p>
          <a:p>
            <a:pPr>
              <a:lnSpc>
                <a:spcPct val="100000"/>
              </a:lnSpc>
            </a:pPr>
            <a:r>
              <a:rPr lang="en-IN" sz="2200" b="0" strike="noStrike" spc="-1">
                <a:solidFill>
                  <a:srgbClr val="000000"/>
                </a:solidFill>
                <a:latin typeface="Arial"/>
                <a:ea typeface="DejaVu Sans"/>
              </a:rPr>
              <a:t>Solution:     R = a* b* c*   </a:t>
            </a:r>
            <a:endParaRPr lang="en-IN" sz="2200" b="0" strike="noStrike" spc="-1">
              <a:latin typeface="Arial"/>
            </a:endParaRPr>
          </a:p>
          <a:p>
            <a:pPr>
              <a:lnSpc>
                <a:spcPct val="100000"/>
              </a:lnSpc>
            </a:pPr>
            <a:r>
              <a:rPr lang="en-IN" sz="2200" b="0" strike="noStrike" spc="-1">
                <a:solidFill>
                  <a:srgbClr val="000000"/>
                </a:solidFill>
                <a:latin typeface="Courier New"/>
                <a:ea typeface="DejaVu Sans"/>
              </a:rPr>
              <a:t>  </a:t>
            </a:r>
            <a:endParaRPr lang="en-IN" sz="2200" b="0" strike="noStrike" spc="-1">
              <a:latin typeface="Arial"/>
            </a:endParaRPr>
          </a:p>
          <a:p>
            <a:pPr>
              <a:lnSpc>
                <a:spcPct val="100000"/>
              </a:lnSpc>
            </a:pPr>
            <a:r>
              <a:rPr lang="en-IN" sz="1000" b="0" strike="noStrike" spc="-1">
                <a:solidFill>
                  <a:srgbClr val="000000"/>
                </a:solidFill>
                <a:latin typeface="Courier New"/>
                <a:ea typeface="DejaVu Sans"/>
              </a:rPr>
              <a:t>  </a:t>
            </a:r>
            <a:endParaRPr lang="en-IN" sz="10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609480" y="273600"/>
            <a:ext cx="10971720" cy="1144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IN" sz="4400" b="0" strike="noStrike" spc="-1">
                <a:solidFill>
                  <a:srgbClr val="000000"/>
                </a:solidFill>
                <a:latin typeface="Arial"/>
                <a:ea typeface="DejaVu Sans"/>
              </a:rPr>
              <a:t>Home Work</a:t>
            </a:r>
            <a:endParaRPr lang="en-IN" sz="4400" b="0" strike="noStrike" spc="-1">
              <a:latin typeface="Arial"/>
            </a:endParaRPr>
          </a:p>
        </p:txBody>
      </p:sp>
      <p:sp>
        <p:nvSpPr>
          <p:cNvPr id="160" name="CustomShape 2"/>
          <p:cNvSpPr/>
          <p:nvPr/>
        </p:nvSpPr>
        <p:spPr>
          <a:xfrm>
            <a:off x="609480" y="1604520"/>
            <a:ext cx="10971720" cy="39765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1000"/>
          </a:bodyPr>
          <a:lstStyle/>
          <a:p>
            <a:pPr marL="432000" indent="-323280" algn="just">
              <a:lnSpc>
                <a:spcPct val="100000"/>
              </a:lnSpc>
              <a:spcBef>
                <a:spcPts val="1417"/>
              </a:spcBef>
              <a:buClr>
                <a:srgbClr val="000000"/>
              </a:buClr>
              <a:buSzPct val="45000"/>
              <a:buFont typeface="Wingdings" charset="2"/>
              <a:buChar char=""/>
            </a:pPr>
            <a:r>
              <a:rPr lang="en-IN" sz="3200" b="0" strike="noStrike" spc="-1">
                <a:solidFill>
                  <a:srgbClr val="000000"/>
                </a:solidFill>
                <a:latin typeface="Arial"/>
                <a:ea typeface="DejaVu Sans"/>
              </a:rPr>
              <a:t>RE denoting the set of all strings of 0's and 1's containing a single 1.</a:t>
            </a:r>
            <a:endParaRPr lang="en-IN" sz="3200" b="0" strike="noStrike" spc="-1">
              <a:latin typeface="Arial"/>
            </a:endParaRPr>
          </a:p>
          <a:p>
            <a:pPr marL="432000" indent="-323280" algn="just">
              <a:lnSpc>
                <a:spcPct val="100000"/>
              </a:lnSpc>
              <a:spcBef>
                <a:spcPts val="1417"/>
              </a:spcBef>
              <a:buClr>
                <a:srgbClr val="000000"/>
              </a:buClr>
              <a:buSzPct val="45000"/>
              <a:buFont typeface="Wingdings" charset="2"/>
              <a:buChar char=""/>
            </a:pPr>
            <a:r>
              <a:rPr lang="en-IN" sz="3200" b="0" strike="noStrike" spc="-1">
                <a:solidFill>
                  <a:srgbClr val="000000"/>
                </a:solidFill>
                <a:latin typeface="Arial"/>
                <a:ea typeface="DejaVu Sans"/>
              </a:rPr>
              <a:t>RE denoting the set of all strings of 0's and 1's containing at least one 1.</a:t>
            </a:r>
            <a:endParaRPr lang="en-IN" sz="3200" b="0" strike="noStrike" spc="-1">
              <a:latin typeface="Arial"/>
            </a:endParaRPr>
          </a:p>
          <a:p>
            <a:pPr marL="432000" indent="-323280" algn="just">
              <a:lnSpc>
                <a:spcPct val="100000"/>
              </a:lnSpc>
              <a:spcBef>
                <a:spcPts val="1417"/>
              </a:spcBef>
              <a:buClr>
                <a:srgbClr val="000000"/>
              </a:buClr>
              <a:buSzPct val="45000"/>
              <a:buFont typeface="Wingdings" charset="2"/>
              <a:buChar char=""/>
            </a:pPr>
            <a:r>
              <a:rPr lang="en-IN" sz="3200" b="0" strike="noStrike" spc="-1">
                <a:solidFill>
                  <a:srgbClr val="000000"/>
                </a:solidFill>
                <a:latin typeface="Arial"/>
                <a:ea typeface="DejaVu Sans"/>
              </a:rPr>
              <a:t>RE denoting the set of all strings of 0's and 1's containing an even number of 0's.</a:t>
            </a:r>
            <a:endParaRPr lang="en-IN" sz="3200" b="0" strike="noStrike" spc="-1">
              <a:latin typeface="Arial"/>
            </a:endParaRPr>
          </a:p>
          <a:p>
            <a:pPr marL="432000" indent="-323280" algn="just">
              <a:lnSpc>
                <a:spcPct val="100000"/>
              </a:lnSpc>
              <a:spcBef>
                <a:spcPts val="1417"/>
              </a:spcBef>
              <a:buClr>
                <a:srgbClr val="000000"/>
              </a:buClr>
              <a:buSzPct val="45000"/>
              <a:buFont typeface="Wingdings" charset="2"/>
              <a:buChar char=""/>
            </a:pPr>
            <a:r>
              <a:rPr lang="en-IN" sz="3200" b="0" strike="noStrike" spc="-1">
                <a:solidFill>
                  <a:srgbClr val="000000"/>
                </a:solidFill>
                <a:latin typeface="Arial"/>
                <a:ea typeface="DejaVu Sans"/>
              </a:rPr>
              <a:t>RE denoting the set of all strings of a's and b's containing the substring abba or the substring baab (or both).</a:t>
            </a:r>
            <a:endParaRPr lang="en-IN" sz="3200" b="0" strike="noStrike" spc="-1">
              <a:latin typeface="Arial"/>
            </a:endParaRPr>
          </a:p>
          <a:p>
            <a:pPr algn="just">
              <a:lnSpc>
                <a:spcPct val="100000"/>
              </a:lnSpc>
              <a:spcBef>
                <a:spcPts val="1417"/>
              </a:spcBef>
            </a:pPr>
            <a:endParaRPr lang="en-IN" sz="32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Picture 162"/>
          <p:cNvPicPr/>
          <p:nvPr/>
        </p:nvPicPr>
        <p:blipFill>
          <a:blip r:embed="rId2"/>
          <a:stretch/>
        </p:blipFill>
        <p:spPr>
          <a:xfrm>
            <a:off x="3499920" y="72000"/>
            <a:ext cx="5189760" cy="669492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01576DA9CE5D84CA0EDDA188CBE1047" ma:contentTypeVersion="2" ma:contentTypeDescription="Create a new document." ma:contentTypeScope="" ma:versionID="31e814c679455ca4eb093f4b7c41c515">
  <xsd:schema xmlns:xsd="http://www.w3.org/2001/XMLSchema" xmlns:xs="http://www.w3.org/2001/XMLSchema" xmlns:p="http://schemas.microsoft.com/office/2006/metadata/properties" xmlns:ns2="acecfce8-4927-4593-a839-0cd968fe16e4" targetNamespace="http://schemas.microsoft.com/office/2006/metadata/properties" ma:root="true" ma:fieldsID="0b84a22660d3762778510277f177bc92" ns2:_="">
    <xsd:import namespace="acecfce8-4927-4593-a839-0cd968fe16e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ecfce8-4927-4593-a839-0cd968fe16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FE42B3-25CC-4764-B311-5F47519F025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F136968-1803-45F9-AAEF-449FCE27D6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cecfce8-4927-4593-a839-0cd968fe16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A5676A-212C-42F4-9193-60FF1C07464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166</TotalTime>
  <Words>78</Words>
  <Application>Microsoft Office PowerPoint</Application>
  <PresentationFormat>Widescreen</PresentationFormat>
  <Paragraphs>12</Paragraphs>
  <Slides>27</Slides>
  <Notes>0</Notes>
  <HiddenSlides>0</HiddenSlides>
  <ScaleCrop>false</ScaleCrop>
  <HeadingPairs>
    <vt:vector size="4" baseType="variant">
      <vt:variant>
        <vt:lpstr>Theme</vt:lpstr>
      </vt:variant>
      <vt:variant>
        <vt:i4>4</vt:i4>
      </vt:variant>
      <vt:variant>
        <vt:lpstr>Slide Titles</vt:lpstr>
      </vt:variant>
      <vt:variant>
        <vt:i4>27</vt:i4>
      </vt:variant>
    </vt:vector>
  </HeadingPairs>
  <TitlesOfParts>
    <vt:vector size="31" baseType="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Regular Expression</dc:title>
  <dc:subject/>
  <dc:creator>Amol Patil</dc:creator>
  <dc:description/>
  <cp:lastModifiedBy/>
  <cp:revision>34</cp:revision>
  <dcterms:created xsi:type="dcterms:W3CDTF">2019-07-21T11:04:23Z</dcterms:created>
  <dcterms:modified xsi:type="dcterms:W3CDTF">2020-10-25T10:37:10Z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vt:i4>
  </property>
  <property fmtid="{D5CDD505-2E9C-101B-9397-08002B2CF9AE}" pid="12" name="ContentTypeId">
    <vt:lpwstr>0x010100601576DA9CE5D84CA0EDDA188CBE1047</vt:lpwstr>
  </property>
</Properties>
</file>